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2" r:id="rId16"/>
    <p:sldId id="269" r:id="rId17"/>
    <p:sldId id="275" r:id="rId18"/>
    <p:sldId id="273" r:id="rId19"/>
    <p:sldId id="274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fil-P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6600"/>
    <a:srgbClr val="CC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754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21ECD-0417-4C41-BBE5-34462F12F7F9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l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924A97-73ED-4706-86E4-2029A8389F89}" type="slidenum">
              <a:rPr lang="fil-PH" smtClean="0"/>
              <a:t>‹#›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64770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16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25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26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17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18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19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20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21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22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23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l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924A97-73ED-4706-86E4-2029A8389F89}" type="slidenum">
              <a:rPr lang="fil-PH" smtClean="0"/>
              <a:t>24</a:t>
            </a:fld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900228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fil-P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fil-P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fil-P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675E9631-3BED-4D1F-AE0E-DBEB34E1A3CA}" type="datetimeFigureOut">
              <a:rPr lang="fil-PH" smtClean="0"/>
              <a:t>11/22/2010</a:t>
            </a:fld>
            <a:endParaRPr lang="fil-P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fil-P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ABFBE1B3-6A80-476D-B719-6B1B5C5C3699}" type="slidenum">
              <a:rPr lang="fil-PH" smtClean="0"/>
              <a:t>‹#›</a:t>
            </a:fld>
            <a:endParaRPr lang="fil-P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selean@gmail.com" TargetMode="External"/><Relationship Id="rId2" Type="http://schemas.openxmlformats.org/officeDocument/2006/relationships/hyperlink" Target="http://www.roselynnaranjo.vze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openxmlformats.org/officeDocument/2006/relationships/image" Target="../media/image19.jpeg"/><Relationship Id="rId3" Type="http://schemas.openxmlformats.org/officeDocument/2006/relationships/image" Target="../media/image9.gif"/><Relationship Id="rId7" Type="http://schemas.openxmlformats.org/officeDocument/2006/relationships/image" Target="../media/image13.gif"/><Relationship Id="rId12" Type="http://schemas.openxmlformats.org/officeDocument/2006/relationships/image" Target="../media/image18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11" Type="http://schemas.openxmlformats.org/officeDocument/2006/relationships/image" Target="../media/image17.jpeg"/><Relationship Id="rId5" Type="http://schemas.openxmlformats.org/officeDocument/2006/relationships/image" Target="../media/image11.gif"/><Relationship Id="rId10" Type="http://schemas.openxmlformats.org/officeDocument/2006/relationships/image" Target="../media/image16.jpeg"/><Relationship Id="rId4" Type="http://schemas.openxmlformats.org/officeDocument/2006/relationships/image" Target="../media/image10.gif"/><Relationship Id="rId9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4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4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4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24.jpeg"/><Relationship Id="rId7" Type="http://schemas.openxmlformats.org/officeDocument/2006/relationships/image" Target="../media/image2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3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3.gi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gif"/><Relationship Id="rId3" Type="http://schemas.openxmlformats.org/officeDocument/2006/relationships/image" Target="../media/image28.gif"/><Relationship Id="rId7" Type="http://schemas.openxmlformats.org/officeDocument/2006/relationships/image" Target="../media/image3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gif"/><Relationship Id="rId5" Type="http://schemas.openxmlformats.org/officeDocument/2006/relationships/image" Target="../media/image30.gif"/><Relationship Id="rId4" Type="http://schemas.openxmlformats.org/officeDocument/2006/relationships/image" Target="../media/image29.gif"/><Relationship Id="rId9" Type="http://schemas.openxmlformats.org/officeDocument/2006/relationships/image" Target="../media/image34.gi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7" Type="http://schemas.openxmlformats.org/officeDocument/2006/relationships/image" Target="../media/image7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l-PH" dirty="0" smtClean="0"/>
              <a:t>CHAPTER </a:t>
            </a:r>
            <a:endParaRPr lang="fil-P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l-PH" dirty="0" smtClean="0"/>
              <a:t>THE CHEMICAL &amp; MOLECULAR BASIS OF LIFE</a:t>
            </a:r>
            <a:endParaRPr lang="fil-PH" dirty="0"/>
          </a:p>
        </p:txBody>
      </p:sp>
      <p:sp>
        <p:nvSpPr>
          <p:cNvPr id="4" name="TextBox 3"/>
          <p:cNvSpPr txBox="1"/>
          <p:nvPr/>
        </p:nvSpPr>
        <p:spPr>
          <a:xfrm>
            <a:off x="5791200" y="5505271"/>
            <a:ext cx="31854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l-PH" dirty="0" smtClean="0"/>
              <a:t>Roselyn A. Naranjo</a:t>
            </a:r>
          </a:p>
          <a:p>
            <a:pPr algn="r"/>
            <a:r>
              <a:rPr lang="fil-PH" dirty="0" smtClean="0"/>
              <a:t>USPF, College of Pharmacy</a:t>
            </a:r>
          </a:p>
          <a:p>
            <a:pPr algn="r"/>
            <a:r>
              <a:rPr lang="fil-PH" dirty="0" smtClean="0">
                <a:hlinkClick r:id="rId2"/>
              </a:rPr>
              <a:t>www.roselynnaranjo.vze.com</a:t>
            </a:r>
            <a:endParaRPr lang="fil-PH" dirty="0" smtClean="0"/>
          </a:p>
          <a:p>
            <a:pPr algn="r"/>
            <a:r>
              <a:rPr lang="fil-PH" dirty="0" smtClean="0">
                <a:hlinkClick r:id="rId3"/>
              </a:rPr>
              <a:t>roselean@gmail.com</a:t>
            </a:r>
            <a:endParaRPr lang="fil-PH" dirty="0" smtClean="0"/>
          </a:p>
        </p:txBody>
      </p:sp>
    </p:spTree>
    <p:extLst>
      <p:ext uri="{BB962C8B-B14F-4D97-AF65-F5344CB8AC3E}">
        <p14:creationId xmlns:p14="http://schemas.microsoft.com/office/powerpoint/2010/main" val="357875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6" name="Oval 5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Oval 66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dirty="0"/>
          </a:p>
        </p:txBody>
      </p:sp>
      <p:sp>
        <p:nvSpPr>
          <p:cNvPr id="51" name="TextBox 50"/>
          <p:cNvSpPr txBox="1"/>
          <p:nvPr/>
        </p:nvSpPr>
        <p:spPr>
          <a:xfrm>
            <a:off x="3501661" y="3059668"/>
            <a:ext cx="472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Sharing of electrons between atoms</a:t>
            </a:r>
            <a:endParaRPr lang="fil-PH" dirty="0"/>
          </a:p>
        </p:txBody>
      </p:sp>
      <p:sp>
        <p:nvSpPr>
          <p:cNvPr id="66" name="TextBox 65"/>
          <p:cNvSpPr txBox="1"/>
          <p:nvPr/>
        </p:nvSpPr>
        <p:spPr>
          <a:xfrm>
            <a:off x="526792" y="2971800"/>
            <a:ext cx="309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8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Covalent Bond</a:t>
            </a:r>
            <a:endParaRPr lang="fil-PH" sz="2800" b="1" dirty="0">
              <a:solidFill>
                <a:schemeClr val="accent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422830" y="3803834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43200" y="4914460"/>
            <a:ext cx="47532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HYDROGEN  </a:t>
            </a:r>
            <a:r>
              <a:rPr lang="fil-PH" dirty="0" smtClean="0"/>
              <a:t>shared  electrons  </a:t>
            </a:r>
            <a:r>
              <a:rPr lang="fil-PH" dirty="0" smtClean="0"/>
              <a:t>to  </a:t>
            </a:r>
            <a:r>
              <a:rPr lang="fil-PH" dirty="0" smtClean="0">
                <a:solidFill>
                  <a:srgbClr val="0000CC"/>
                </a:solidFill>
              </a:rPr>
              <a:t>CARBON</a:t>
            </a:r>
            <a:endParaRPr lang="fil-PH" dirty="0">
              <a:solidFill>
                <a:srgbClr val="0000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35990" y="563017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 of electrons</a:t>
            </a:r>
            <a:endParaRPr lang="fil-PH" sz="28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678436" y="3760324"/>
            <a:ext cx="776336" cy="756286"/>
            <a:chOff x="4221236" y="3760324"/>
            <a:chExt cx="776336" cy="756286"/>
          </a:xfrm>
        </p:grpSpPr>
        <p:sp>
          <p:nvSpPr>
            <p:cNvPr id="12" name="Oval 11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3810000"/>
              <a:ext cx="44114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2800" b="1" dirty="0" smtClean="0"/>
                <a:t>C</a:t>
              </a:r>
              <a:endParaRPr lang="fil-PH" sz="2800" b="1" dirty="0"/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4381051" y="4267199"/>
            <a:ext cx="343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096000" y="3486835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Hydrogen Bonds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1431" y="3810000"/>
            <a:ext cx="23639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Weakest &amp; most important bonds in biological system</a:t>
            </a:r>
            <a:endParaRPr lang="fil-PH" dirty="0"/>
          </a:p>
        </p:txBody>
      </p:sp>
      <p:sp>
        <p:nvSpPr>
          <p:cNvPr id="32" name="TextBox 31"/>
          <p:cNvSpPr txBox="1"/>
          <p:nvPr/>
        </p:nvSpPr>
        <p:spPr>
          <a:xfrm>
            <a:off x="4114800" y="38100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.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638057" y="3815714"/>
            <a:ext cx="776336" cy="756286"/>
            <a:chOff x="4221236" y="3760324"/>
            <a:chExt cx="776336" cy="756286"/>
          </a:xfrm>
        </p:grpSpPr>
        <p:sp>
          <p:nvSpPr>
            <p:cNvPr id="34" name="Oval 33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43400" y="3810000"/>
              <a:ext cx="51328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2800" b="1" dirty="0" smtClean="0"/>
                <a:t>H</a:t>
              </a:r>
              <a:endParaRPr lang="fil-PH" sz="2800" b="1" dirty="0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800600" y="32766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803830" y="4078069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184830" y="3810000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57800" y="1949049"/>
            <a:ext cx="378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Chemical Bonds</a:t>
            </a:r>
            <a:endParaRPr lang="fil-P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7477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" grpId="0"/>
      <p:bldP spid="61" grpId="0"/>
      <p:bldP spid="54" grpId="0"/>
      <p:bldP spid="55" grpId="0"/>
      <p:bldP spid="32" grpId="0"/>
      <p:bldP spid="26" grpId="0"/>
      <p:bldP spid="27" grpId="0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13" y="4696691"/>
            <a:ext cx="1931324" cy="19313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356658"/>
            <a:ext cx="1524000" cy="1524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02" y="3118658"/>
            <a:ext cx="1812175" cy="1812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24" y="4900353"/>
            <a:ext cx="1524000" cy="152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64" y="3406833"/>
            <a:ext cx="1524000" cy="1524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95400" y="3352800"/>
            <a:ext cx="2743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</a:t>
            </a:r>
          </a:p>
          <a:p>
            <a:pPr algn="ctr"/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9662" y="2067818"/>
            <a:ext cx="1339015" cy="13390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038600" y="2209800"/>
            <a:ext cx="480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..mainly composed of ....</a:t>
            </a:r>
            <a:endParaRPr lang="fil-PH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pic>
        <p:nvPicPr>
          <p:cNvPr id="1026" name="Picture 2" descr="stock photo : Carbon fiber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988425"/>
            <a:ext cx="1295400" cy="10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ock photo : hydrogen atom 3d illustration isolated on whit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764" y="3005050"/>
            <a:ext cx="1565564" cy="1385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tock photo : Abstract clean blue silky round veil shape on white background with copy-space - great e.g. for detergent desig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660" y="4046912"/>
            <a:ext cx="1076325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tock photo : Molecular background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296" y="5486400"/>
            <a:ext cx="1207078" cy="9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stock photo : Smoke from a match that was just put out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422" y="4205201"/>
            <a:ext cx="1030778" cy="1288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stock photo : sulfurous stones in a volcano, Indonesia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215" y="5207231"/>
            <a:ext cx="1521403" cy="1217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429328" y="2706112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>
                <a:latin typeface="+mj-lt"/>
              </a:rPr>
              <a:t>CARBON</a:t>
            </a:r>
            <a:endParaRPr lang="fil-PH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67400" y="302418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>
                <a:latin typeface="+mj-lt"/>
              </a:rPr>
              <a:t>HYDROGEN</a:t>
            </a:r>
            <a:endParaRPr lang="fil-PH" b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19351" y="4137630"/>
            <a:ext cx="106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>
                <a:latin typeface="+mj-lt"/>
              </a:rPr>
              <a:t>OXYGEN</a:t>
            </a:r>
            <a:endParaRPr lang="fil-PH" b="1" dirty="0"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72200" y="5117068"/>
            <a:ext cx="1630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>
                <a:solidFill>
                  <a:schemeClr val="bg1"/>
                </a:solidFill>
                <a:latin typeface="+mj-lt"/>
              </a:rPr>
              <a:t>P</a:t>
            </a:r>
            <a:r>
              <a:rPr lang="fil-PH" b="1" dirty="0" smtClean="0">
                <a:solidFill>
                  <a:schemeClr val="bg1"/>
                </a:solidFill>
                <a:latin typeface="+mj-lt"/>
              </a:rPr>
              <a:t>HOSPH</a:t>
            </a:r>
            <a:r>
              <a:rPr lang="fil-PH" b="1" dirty="0" smtClean="0">
                <a:latin typeface="+mj-lt"/>
              </a:rPr>
              <a:t>ORUS</a:t>
            </a:r>
            <a:endParaRPr lang="fil-PH" b="1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019800" y="625868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>
                <a:latin typeface="+mj-lt"/>
              </a:rPr>
              <a:t>NITROGEN</a:t>
            </a:r>
            <a:endParaRPr lang="fil-PH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41567" y="6183868"/>
            <a:ext cx="1021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>
                <a:latin typeface="+mj-lt"/>
              </a:rPr>
              <a:t>SULFUR</a:t>
            </a:r>
            <a:endParaRPr lang="fil-PH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071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9" grpId="0"/>
      <p:bldP spid="20" grpId="0"/>
      <p:bldP spid="2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pic>
        <p:nvPicPr>
          <p:cNvPr id="6146" name="Picture 2" descr="stock photo : Scientific illustration of an isolated animal ce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89265"/>
            <a:ext cx="4038600" cy="424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5867400"/>
            <a:ext cx="47244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grpSp>
        <p:nvGrpSpPr>
          <p:cNvPr id="6" name="Group 5"/>
          <p:cNvGrpSpPr/>
          <p:nvPr/>
        </p:nvGrpSpPr>
        <p:grpSpPr>
          <a:xfrm>
            <a:off x="1447800" y="4641776"/>
            <a:ext cx="969520" cy="705654"/>
            <a:chOff x="6984928" y="3810000"/>
            <a:chExt cx="1235890" cy="795754"/>
          </a:xfrm>
        </p:grpSpPr>
        <p:cxnSp>
          <p:nvCxnSpPr>
            <p:cNvPr id="9" name="Straight Connector 8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13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12" name="Oval 11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13" name="Oval 12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 rot="15274769">
            <a:off x="2401583" y="4794174"/>
            <a:ext cx="969520" cy="705654"/>
            <a:chOff x="6984928" y="3810000"/>
            <a:chExt cx="1235890" cy="795754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endCxn id="23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22" name="Oval 21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23" name="Oval 22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 rot="9177728">
            <a:off x="883245" y="4309864"/>
            <a:ext cx="969520" cy="705654"/>
            <a:chOff x="6984928" y="3810000"/>
            <a:chExt cx="1235890" cy="795754"/>
          </a:xfrm>
        </p:grpSpPr>
        <p:cxnSp>
          <p:nvCxnSpPr>
            <p:cNvPr id="28" name="Straight Connector 27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endCxn id="32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1" name="Oval 30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2" name="Oval 31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grpSp>
        <p:nvGrpSpPr>
          <p:cNvPr id="36" name="Group 35"/>
          <p:cNvGrpSpPr/>
          <p:nvPr/>
        </p:nvGrpSpPr>
        <p:grpSpPr>
          <a:xfrm rot="15810884">
            <a:off x="2965524" y="4178581"/>
            <a:ext cx="969520" cy="705654"/>
            <a:chOff x="6984928" y="3810000"/>
            <a:chExt cx="1235890" cy="795754"/>
          </a:xfrm>
        </p:grpSpPr>
        <p:cxnSp>
          <p:nvCxnSpPr>
            <p:cNvPr id="37" name="Straight Connector 36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endCxn id="41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40" name="Oval 39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41" name="Oval 40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 rot="10153263">
            <a:off x="1487647" y="3513435"/>
            <a:ext cx="969520" cy="705654"/>
            <a:chOff x="6984928" y="3810000"/>
            <a:chExt cx="1235890" cy="795754"/>
          </a:xfrm>
        </p:grpSpPr>
        <p:cxnSp>
          <p:nvCxnSpPr>
            <p:cNvPr id="46" name="Straight Connector 45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endCxn id="50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49" name="Oval 48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0" name="Oval 49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 rot="2256777">
            <a:off x="2199346" y="3963771"/>
            <a:ext cx="969520" cy="705654"/>
            <a:chOff x="6984928" y="3810000"/>
            <a:chExt cx="1235890" cy="795754"/>
          </a:xfrm>
        </p:grpSpPr>
        <p:cxnSp>
          <p:nvCxnSpPr>
            <p:cNvPr id="55" name="Straight Connector 54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>
              <a:endCxn id="59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Oval 56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8" name="Oval 57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9" name="Oval 58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grpSp>
        <p:nvGrpSpPr>
          <p:cNvPr id="63" name="Group 62"/>
          <p:cNvGrpSpPr/>
          <p:nvPr/>
        </p:nvGrpSpPr>
        <p:grpSpPr>
          <a:xfrm rot="8402753">
            <a:off x="2822336" y="3346322"/>
            <a:ext cx="969520" cy="705654"/>
            <a:chOff x="6984928" y="3810000"/>
            <a:chExt cx="1235890" cy="795754"/>
          </a:xfrm>
        </p:grpSpPr>
        <p:cxnSp>
          <p:nvCxnSpPr>
            <p:cNvPr id="64" name="Straight Connector 63"/>
            <p:cNvCxnSpPr/>
            <p:nvPr/>
          </p:nvCxnSpPr>
          <p:spPr>
            <a:xfrm flipH="1">
              <a:off x="7251298" y="4102393"/>
              <a:ext cx="229644" cy="228600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endCxn id="68" idx="5"/>
            </p:cNvCxnSpPr>
            <p:nvPr/>
          </p:nvCxnSpPr>
          <p:spPr>
            <a:xfrm>
              <a:off x="7785412" y="4129787"/>
              <a:ext cx="370125" cy="401588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/>
            <p:cNvSpPr/>
            <p:nvPr/>
          </p:nvSpPr>
          <p:spPr>
            <a:xfrm>
              <a:off x="7366120" y="3810000"/>
              <a:ext cx="533016" cy="457200"/>
            </a:xfrm>
            <a:prstGeom prst="ellipse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Oval 66"/>
            <p:cNvSpPr/>
            <p:nvPr/>
          </p:nvSpPr>
          <p:spPr>
            <a:xfrm>
              <a:off x="6994051" y="4267200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7902833" y="4294594"/>
              <a:ext cx="296061" cy="27740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480078" y="3900100"/>
              <a:ext cx="35298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 smtClean="0"/>
                <a:t>O</a:t>
              </a:r>
              <a:endParaRPr lang="fil-PH" sz="1600" b="1" dirty="0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84928" y="424958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848600" y="4267200"/>
              <a:ext cx="37221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1600" b="1" dirty="0"/>
                <a:t>H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5486400" y="2089265"/>
            <a:ext cx="25539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4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PROTOPLASM</a:t>
            </a:r>
            <a:endParaRPr lang="fil-PH" sz="2400" b="1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54931" y="2550930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Composed of :</a:t>
            </a:r>
            <a:endParaRPr lang="fil-PH" dirty="0"/>
          </a:p>
        </p:txBody>
      </p:sp>
      <p:sp>
        <p:nvSpPr>
          <p:cNvPr id="74" name="TextBox 73"/>
          <p:cNvSpPr txBox="1"/>
          <p:nvPr/>
        </p:nvSpPr>
        <p:spPr>
          <a:xfrm>
            <a:off x="5486400" y="3207514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Carbohydrates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5532805" y="3739291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Proteins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5542503" y="4311292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579737" y="4947187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Nucleic Acids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1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74" grpId="0"/>
      <p:bldP spid="75" grpId="0"/>
      <p:bldP spid="76" grpId="0"/>
      <p:bldP spid="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Carbohydrates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10614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7" name="TextBox 6"/>
          <p:cNvSpPr txBox="1"/>
          <p:nvPr/>
        </p:nvSpPr>
        <p:spPr>
          <a:xfrm>
            <a:off x="1828296" y="3490974"/>
            <a:ext cx="122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dirty="0" smtClean="0"/>
              <a:t>Simple </a:t>
            </a:r>
          </a:p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SUGARS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1" y="2271842"/>
            <a:ext cx="16764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91" y="35558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Provides energy to the body</a:t>
            </a:r>
            <a:endParaRPr lang="fil-P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3" y="2974507"/>
            <a:ext cx="1903615" cy="1903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8948" y="28512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12" name="TextBox 11"/>
          <p:cNvSpPr txBox="1"/>
          <p:nvPr/>
        </p:nvSpPr>
        <p:spPr>
          <a:xfrm>
            <a:off x="6102363" y="30726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389" y="4008345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3111" y="3355796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191000"/>
            <a:ext cx="266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529" y="4746228"/>
            <a:ext cx="2547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MONOSACCHARIDES</a:t>
            </a:r>
            <a:endParaRPr lang="fil-PH" dirty="0"/>
          </a:p>
        </p:txBody>
      </p:sp>
      <p:sp>
        <p:nvSpPr>
          <p:cNvPr id="18" name="TextBox 17"/>
          <p:cNvSpPr txBox="1"/>
          <p:nvPr/>
        </p:nvSpPr>
        <p:spPr>
          <a:xfrm>
            <a:off x="3512948" y="4712898"/>
            <a:ext cx="265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One sugar unit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2491" y="514140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>
                <a:solidFill>
                  <a:srgbClr val="FF0000"/>
                </a:solidFill>
              </a:rPr>
              <a:t>Example</a:t>
            </a:r>
            <a:endParaRPr lang="fil-PH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65" y="5110627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Glucose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5531988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Fructose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912988"/>
            <a:ext cx="16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Galactose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Grapes, blood</a:t>
            </a:r>
            <a:endParaRPr lang="fil-PH" dirty="0"/>
          </a:p>
        </p:txBody>
      </p:sp>
      <p:sp>
        <p:nvSpPr>
          <p:cNvPr id="25" name="TextBox 24"/>
          <p:cNvSpPr txBox="1"/>
          <p:nvPr/>
        </p:nvSpPr>
        <p:spPr>
          <a:xfrm>
            <a:off x="4561738" y="5486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Honey, fruits</a:t>
            </a:r>
            <a:endParaRPr lang="fil-PH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87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milk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509139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1" grpId="0"/>
      <p:bldP spid="12" grpId="0"/>
      <p:bldP spid="13" grpId="0"/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Carbohydrates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10614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7" name="TextBox 6"/>
          <p:cNvSpPr txBox="1"/>
          <p:nvPr/>
        </p:nvSpPr>
        <p:spPr>
          <a:xfrm>
            <a:off x="1828296" y="3490974"/>
            <a:ext cx="122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dirty="0" smtClean="0"/>
              <a:t>Simple </a:t>
            </a:r>
          </a:p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SUGARS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1" y="2271842"/>
            <a:ext cx="16764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91" y="35558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Provides energy to the body</a:t>
            </a:r>
            <a:endParaRPr lang="fil-P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3" y="2974507"/>
            <a:ext cx="1903615" cy="1903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8948" y="28512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12" name="TextBox 11"/>
          <p:cNvSpPr txBox="1"/>
          <p:nvPr/>
        </p:nvSpPr>
        <p:spPr>
          <a:xfrm>
            <a:off x="6102363" y="30726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389" y="4008345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3111" y="3355796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191000"/>
            <a:ext cx="266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529" y="4746228"/>
            <a:ext cx="20762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DISACCHARIDES</a:t>
            </a:r>
            <a:endParaRPr lang="fil-PH" dirty="0"/>
          </a:p>
        </p:txBody>
      </p:sp>
      <p:sp>
        <p:nvSpPr>
          <p:cNvPr id="18" name="TextBox 17"/>
          <p:cNvSpPr txBox="1"/>
          <p:nvPr/>
        </p:nvSpPr>
        <p:spPr>
          <a:xfrm>
            <a:off x="3512948" y="4712898"/>
            <a:ext cx="2659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Two sugar units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2491" y="514140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>
                <a:solidFill>
                  <a:srgbClr val="FF0000"/>
                </a:solidFill>
              </a:rPr>
              <a:t>Example</a:t>
            </a:r>
            <a:endParaRPr lang="fil-PH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65" y="5110627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Sucrose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5531988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Maltose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912988"/>
            <a:ext cx="16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>
                <a:solidFill>
                  <a:srgbClr val="006600"/>
                </a:solidFill>
                <a:latin typeface="Segoe Script" pitchFamily="34" charset="0"/>
              </a:rPr>
              <a:t>L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actose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105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Table sugar</a:t>
            </a:r>
            <a:endParaRPr lang="fil-PH" dirty="0"/>
          </a:p>
        </p:txBody>
      </p:sp>
      <p:sp>
        <p:nvSpPr>
          <p:cNvPr id="25" name="TextBox 24"/>
          <p:cNvSpPr txBox="1"/>
          <p:nvPr/>
        </p:nvSpPr>
        <p:spPr>
          <a:xfrm>
            <a:off x="4561736" y="5486400"/>
            <a:ext cx="4429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Beer, milkshake,cereals, grains</a:t>
            </a:r>
            <a:endParaRPr lang="fil-PH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8790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/>
              <a:t>M</a:t>
            </a:r>
            <a:r>
              <a:rPr lang="fil-PH" dirty="0" smtClean="0"/>
              <a:t>ilk</a:t>
            </a:r>
            <a:endParaRPr lang="fil-PH" dirty="0"/>
          </a:p>
        </p:txBody>
      </p:sp>
      <p:sp>
        <p:nvSpPr>
          <p:cNvPr id="24" name="TextBox 23"/>
          <p:cNvSpPr txBox="1"/>
          <p:nvPr/>
        </p:nvSpPr>
        <p:spPr>
          <a:xfrm>
            <a:off x="4572000" y="5090561"/>
            <a:ext cx="25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chemeClr val="accent2">
                    <a:lumMod val="50000"/>
                  </a:schemeClr>
                </a:solidFill>
              </a:rPr>
              <a:t>Glucose + Fructose</a:t>
            </a:r>
            <a:endParaRPr lang="fil-PH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0" y="5498068"/>
            <a:ext cx="25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chemeClr val="accent2">
                    <a:lumMod val="50000"/>
                  </a:schemeClr>
                </a:solidFill>
              </a:rPr>
              <a:t>Glucose + Glucose</a:t>
            </a:r>
            <a:endParaRPr lang="fil-PH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572000" y="5879068"/>
            <a:ext cx="2556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chemeClr val="accent2">
                    <a:lumMod val="50000"/>
                  </a:schemeClr>
                </a:solidFill>
              </a:rPr>
              <a:t>Glucose + Galactose</a:t>
            </a:r>
            <a:endParaRPr lang="fil-PH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3" grpId="1"/>
      <p:bldP spid="25" grpId="0"/>
      <p:bldP spid="25" grpId="1"/>
      <p:bldP spid="26" grpId="0"/>
      <p:bldP spid="26" grpId="1"/>
      <p:bldP spid="24" grpId="0"/>
      <p:bldP spid="27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Carbohydrates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310614"/>
            <a:ext cx="1524000" cy="1524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66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7" name="TextBox 6"/>
          <p:cNvSpPr txBox="1"/>
          <p:nvPr/>
        </p:nvSpPr>
        <p:spPr>
          <a:xfrm>
            <a:off x="1828296" y="3490974"/>
            <a:ext cx="122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dirty="0" smtClean="0"/>
              <a:t>Simple </a:t>
            </a:r>
          </a:p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SUGARS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1" y="2271842"/>
            <a:ext cx="1676400" cy="1676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53691" y="355585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Provides energy to the body</a:t>
            </a:r>
            <a:endParaRPr lang="fil-PH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6533" y="2974507"/>
            <a:ext cx="1903615" cy="190361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98948" y="285125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12" name="TextBox 11"/>
          <p:cNvSpPr txBox="1"/>
          <p:nvPr/>
        </p:nvSpPr>
        <p:spPr>
          <a:xfrm>
            <a:off x="6102363" y="30726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41389" y="4008345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53111" y="3355796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4191000"/>
            <a:ext cx="2667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8529" y="4746228"/>
            <a:ext cx="240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POLYSACCHARIDES</a:t>
            </a:r>
            <a:endParaRPr lang="fil-PH" dirty="0"/>
          </a:p>
        </p:txBody>
      </p:sp>
      <p:sp>
        <p:nvSpPr>
          <p:cNvPr id="18" name="TextBox 17"/>
          <p:cNvSpPr txBox="1"/>
          <p:nvPr/>
        </p:nvSpPr>
        <p:spPr>
          <a:xfrm>
            <a:off x="3512948" y="4712898"/>
            <a:ext cx="456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Two or more sugar unit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72491" y="5141405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>
                <a:solidFill>
                  <a:srgbClr val="FF0000"/>
                </a:solidFill>
              </a:rPr>
              <a:t>Example</a:t>
            </a:r>
            <a:endParaRPr lang="fil-PH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65" y="5110627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Starch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00400" y="5531988"/>
            <a:ext cx="16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Cellulose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200400" y="5912988"/>
            <a:ext cx="16421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Glycogen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572000" y="51054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storage form of glucose  in plants</a:t>
            </a:r>
            <a:endParaRPr lang="fil-PH" dirty="0"/>
          </a:p>
        </p:txBody>
      </p:sp>
      <p:sp>
        <p:nvSpPr>
          <p:cNvPr id="25" name="TextBox 24"/>
          <p:cNvSpPr txBox="1"/>
          <p:nvPr/>
        </p:nvSpPr>
        <p:spPr>
          <a:xfrm>
            <a:off x="4561738" y="5486400"/>
            <a:ext cx="4353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Abundant material in cell wall</a:t>
            </a:r>
            <a:endParaRPr lang="fil-PH" dirty="0"/>
          </a:p>
        </p:txBody>
      </p:sp>
      <p:sp>
        <p:nvSpPr>
          <p:cNvPr id="26" name="TextBox 25"/>
          <p:cNvSpPr txBox="1"/>
          <p:nvPr/>
        </p:nvSpPr>
        <p:spPr>
          <a:xfrm>
            <a:off x="4572000" y="5879068"/>
            <a:ext cx="434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Primary  form of glucose storage  in animals</a:t>
            </a:r>
            <a:endParaRPr lang="fil-PH" dirty="0"/>
          </a:p>
        </p:txBody>
      </p:sp>
      <p:sp>
        <p:nvSpPr>
          <p:cNvPr id="24" name="TextBox 23"/>
          <p:cNvSpPr txBox="1"/>
          <p:nvPr/>
        </p:nvSpPr>
        <p:spPr>
          <a:xfrm>
            <a:off x="4561738" y="5887512"/>
            <a:ext cx="43536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b="1" dirty="0" smtClean="0"/>
              <a:t>CHITIN </a:t>
            </a:r>
            <a:r>
              <a:rPr lang="fil-PH" dirty="0" smtClean="0"/>
              <a:t>– polysaccharide found in the exoskeleton of  crustaceans &amp; insects</a:t>
            </a:r>
            <a:endParaRPr lang="fil-PH" b="1" dirty="0"/>
          </a:p>
        </p:txBody>
      </p:sp>
    </p:spTree>
    <p:extLst>
      <p:ext uri="{BB962C8B-B14F-4D97-AF65-F5344CB8AC3E}">
        <p14:creationId xmlns:p14="http://schemas.microsoft.com/office/powerpoint/2010/main" val="246597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5" grpId="0"/>
      <p:bldP spid="26" grpId="0"/>
      <p:bldP spid="26" grpId="1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stock photo : Plaque in Artery 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2579" y="3468734"/>
            <a:ext cx="1137993" cy="10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ock photo : Syringe and vial on a blue backgrou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99" y="2647168"/>
            <a:ext cx="1176355" cy="9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170" name="Picture 2" descr="stock photo : Macro shot of Olive oil poured from a sp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92" y="2417626"/>
            <a:ext cx="1231608" cy="10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395" y="223296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Referred as</a:t>
            </a:r>
            <a:endParaRPr lang="fil-PH" dirty="0"/>
          </a:p>
        </p:txBody>
      </p:sp>
      <p:sp>
        <p:nvSpPr>
          <p:cNvPr id="10" name="TextBox 9"/>
          <p:cNvSpPr txBox="1"/>
          <p:nvPr/>
        </p:nvSpPr>
        <p:spPr>
          <a:xfrm>
            <a:off x="4401527" y="263121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STEROIDS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stock photo : Honeycomb isolated on whit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95" y="3256570"/>
            <a:ext cx="1284998" cy="11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8023" y="40811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WAX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1010" y="3198946"/>
            <a:ext cx="78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OILS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8" y="2878125"/>
            <a:ext cx="1903615" cy="19036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3363" y="2754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16" name="TextBox 15"/>
          <p:cNvSpPr txBox="1"/>
          <p:nvPr/>
        </p:nvSpPr>
        <p:spPr>
          <a:xfrm>
            <a:off x="6786778" y="297623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804" y="3911963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26" y="32594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054" y="331478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CHOLESTEROL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999" y="440944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FATS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529" y="496466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SATURATED</a:t>
            </a:r>
            <a:endParaRPr lang="fil-PH" dirty="0"/>
          </a:p>
        </p:txBody>
      </p:sp>
      <p:sp>
        <p:nvSpPr>
          <p:cNvPr id="28" name="TextBox 27"/>
          <p:cNvSpPr txBox="1"/>
          <p:nvPr/>
        </p:nvSpPr>
        <p:spPr>
          <a:xfrm>
            <a:off x="5286736" y="4964668"/>
            <a:ext cx="192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UNSATURATED</a:t>
            </a:r>
            <a:endParaRPr lang="fil-PH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5269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Example</a:t>
            </a:r>
            <a:endParaRPr lang="fil-PH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5257800"/>
            <a:ext cx="191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Margarine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871727" y="5269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Example</a:t>
            </a:r>
            <a:endParaRPr lang="fil-PH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8527" y="5257800"/>
            <a:ext cx="25196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Vegetable oil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09600" y="5638800"/>
            <a:ext cx="289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dirty="0"/>
              <a:t>r</a:t>
            </a:r>
            <a:r>
              <a:rPr lang="fil-PH" dirty="0" smtClean="0"/>
              <a:t>emain solid at room temperature</a:t>
            </a:r>
            <a:endParaRPr lang="fil-PH" dirty="0"/>
          </a:p>
        </p:txBody>
      </p:sp>
      <p:sp>
        <p:nvSpPr>
          <p:cNvPr id="34" name="TextBox 33"/>
          <p:cNvSpPr txBox="1"/>
          <p:nvPr/>
        </p:nvSpPr>
        <p:spPr>
          <a:xfrm>
            <a:off x="5332610" y="5638800"/>
            <a:ext cx="289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dirty="0" smtClean="0"/>
              <a:t>Becomes liquid  at room temperature</a:t>
            </a:r>
            <a:endParaRPr lang="fil-PH" dirty="0"/>
          </a:p>
        </p:txBody>
      </p:sp>
      <p:sp>
        <p:nvSpPr>
          <p:cNvPr id="35" name="TextBox 34"/>
          <p:cNvSpPr txBox="1"/>
          <p:nvPr/>
        </p:nvSpPr>
        <p:spPr>
          <a:xfrm>
            <a:off x="609600" y="5638800"/>
            <a:ext cx="289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dirty="0" smtClean="0"/>
              <a:t>Easily converted into cholesterol</a:t>
            </a:r>
            <a:endParaRPr lang="fil-PH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0614"/>
            <a:ext cx="1524000" cy="1524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4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38" name="TextBox 37"/>
          <p:cNvSpPr txBox="1"/>
          <p:nvPr/>
        </p:nvSpPr>
        <p:spPr>
          <a:xfrm>
            <a:off x="895577" y="349097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GLYCEROL</a:t>
            </a:r>
            <a:endParaRPr lang="fil-P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9" grpId="0"/>
      <p:bldP spid="7" grpId="0"/>
      <p:bldP spid="15" grpId="0"/>
      <p:bldP spid="16" grpId="0"/>
      <p:bldP spid="17" grpId="0"/>
      <p:bldP spid="18" grpId="0"/>
      <p:bldP spid="11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3" grpId="1"/>
      <p:bldP spid="34" grpId="0"/>
      <p:bldP spid="35" grpId="0"/>
      <p:bldP spid="37" grpId="0"/>
      <p:bldP spid="3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609600" y="5638800"/>
            <a:ext cx="28969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fil-PH" dirty="0" smtClean="0"/>
              <a:t>Easily converted into cholesterol</a:t>
            </a:r>
            <a:endParaRPr lang="fil-PH" dirty="0"/>
          </a:p>
        </p:txBody>
      </p:sp>
      <p:pic>
        <p:nvPicPr>
          <p:cNvPr id="7176" name="Picture 8" descr="stock photo : Plaque in Artery 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2579" y="3468734"/>
            <a:ext cx="1137993" cy="10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tock photo : Syringe and vial on a blue backgrou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99" y="2647168"/>
            <a:ext cx="1176355" cy="9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7170" name="Picture 2" descr="stock photo : Macro shot of Olive oil poured from a sp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92" y="2417626"/>
            <a:ext cx="1231608" cy="10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11395" y="223296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Referred as</a:t>
            </a:r>
            <a:endParaRPr lang="fil-PH" dirty="0"/>
          </a:p>
        </p:txBody>
      </p:sp>
      <p:sp>
        <p:nvSpPr>
          <p:cNvPr id="10" name="TextBox 9"/>
          <p:cNvSpPr txBox="1"/>
          <p:nvPr/>
        </p:nvSpPr>
        <p:spPr>
          <a:xfrm>
            <a:off x="4401527" y="263121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STEROIDS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7172" name="Picture 4" descr="stock photo : Honeycomb isolated on whit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95" y="3256570"/>
            <a:ext cx="1284998" cy="11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388023" y="40811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WAX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21010" y="3198946"/>
            <a:ext cx="78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OILS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8" y="2878125"/>
            <a:ext cx="1903615" cy="190361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483363" y="2754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16" name="TextBox 15"/>
          <p:cNvSpPr txBox="1"/>
          <p:nvPr/>
        </p:nvSpPr>
        <p:spPr>
          <a:xfrm>
            <a:off x="6786778" y="297623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25804" y="3911963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37526" y="32594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3054" y="331478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CHOLESTEROL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0999" y="440944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FATS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08529" y="4964668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SATURATED</a:t>
            </a:r>
            <a:endParaRPr lang="fil-PH" dirty="0"/>
          </a:p>
        </p:txBody>
      </p:sp>
      <p:sp>
        <p:nvSpPr>
          <p:cNvPr id="29" name="TextBox 28"/>
          <p:cNvSpPr txBox="1"/>
          <p:nvPr/>
        </p:nvSpPr>
        <p:spPr>
          <a:xfrm>
            <a:off x="228600" y="52694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Example</a:t>
            </a:r>
            <a:endParaRPr lang="fil-PH" dirty="0">
              <a:solidFill>
                <a:srgbClr val="FF00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295400" y="5257800"/>
            <a:ext cx="19100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Margarine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0614"/>
            <a:ext cx="1524000" cy="15240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04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38" name="TextBox 37"/>
          <p:cNvSpPr txBox="1"/>
          <p:nvPr/>
        </p:nvSpPr>
        <p:spPr>
          <a:xfrm>
            <a:off x="895577" y="349097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GLYCEROL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388023" y="4808418"/>
            <a:ext cx="5451177" cy="1771460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rgbClr val="993300"/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39" name="TextBox 38"/>
          <p:cNvSpPr txBox="1"/>
          <p:nvPr/>
        </p:nvSpPr>
        <p:spPr>
          <a:xfrm>
            <a:off x="3505200" y="4930914"/>
            <a:ext cx="533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FF0000"/>
                </a:solidFill>
                <a:latin typeface="Segoe Script" pitchFamily="34" charset="0"/>
              </a:rPr>
              <a:t>Accumulation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 of </a:t>
            </a:r>
            <a:r>
              <a:rPr lang="fil-PH" sz="2000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CHOLESTEROL 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  <a:ea typeface="Verdana" pitchFamily="34" charset="0"/>
                <a:cs typeface="Verdana" pitchFamily="34" charset="0"/>
              </a:rPr>
              <a:t>in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 the walls of arteries </a:t>
            </a:r>
            <a:r>
              <a:rPr lang="fil-PH" sz="2000" b="1" dirty="0" smtClean="0">
                <a:solidFill>
                  <a:srgbClr val="99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reduces </a:t>
            </a:r>
            <a:r>
              <a:rPr lang="fil-PH" sz="2000" b="1" dirty="0" smtClean="0">
                <a:solidFill>
                  <a:srgbClr val="C00000"/>
                </a:solidFill>
                <a:latin typeface="Segoe Script" pitchFamily="34" charset="0"/>
              </a:rPr>
              <a:t>blood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 </a:t>
            </a:r>
            <a:r>
              <a:rPr lang="fil-PH" sz="2000" b="1" dirty="0" smtClean="0">
                <a:solidFill>
                  <a:srgbClr val="C00000"/>
                </a:solidFill>
                <a:latin typeface="Segoe Script" pitchFamily="34" charset="0"/>
              </a:rPr>
              <a:t>flow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 &amp; </a:t>
            </a:r>
            <a:r>
              <a:rPr lang="fil-PH" sz="2000" b="1" dirty="0" smtClean="0">
                <a:solidFill>
                  <a:srgbClr val="9933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increases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 </a:t>
            </a:r>
            <a:r>
              <a:rPr lang="fil-PH" sz="2000" b="1" dirty="0" smtClean="0">
                <a:solidFill>
                  <a:srgbClr val="C00000"/>
                </a:solidFill>
                <a:latin typeface="Segoe Script" pitchFamily="34" charset="0"/>
              </a:rPr>
              <a:t>blood pressure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, which will result to a condition called </a:t>
            </a:r>
            <a:r>
              <a:rPr lang="fil-PH" sz="2000" b="1" dirty="0" smtClean="0">
                <a:latin typeface="Segoe Script" pitchFamily="34" charset="0"/>
              </a:rPr>
              <a:t>ARTERIOSCLEROSIS</a:t>
            </a:r>
          </a:p>
        </p:txBody>
      </p:sp>
    </p:spTree>
    <p:extLst>
      <p:ext uri="{BB962C8B-B14F-4D97-AF65-F5344CB8AC3E}">
        <p14:creationId xmlns:p14="http://schemas.microsoft.com/office/powerpoint/2010/main" val="357310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524714" y="4993407"/>
            <a:ext cx="20778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PHOSPHOLIPIDS</a:t>
            </a:r>
            <a:endParaRPr lang="fil-PH" dirty="0"/>
          </a:p>
        </p:txBody>
      </p:sp>
      <p:sp>
        <p:nvSpPr>
          <p:cNvPr id="33" name="TextBox 32"/>
          <p:cNvSpPr txBox="1"/>
          <p:nvPr/>
        </p:nvSpPr>
        <p:spPr>
          <a:xfrm>
            <a:off x="2438400" y="5379958"/>
            <a:ext cx="417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Important compounds in </a:t>
            </a:r>
          </a:p>
          <a:p>
            <a:pPr algn="ctr"/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cell membrane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pic>
        <p:nvPicPr>
          <p:cNvPr id="27" name="Picture 8" descr="stock photo : Plaque in Artery 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2579" y="3468734"/>
            <a:ext cx="1137993" cy="10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stock photo : Syringe and vial on a blue backgrou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99" y="2647168"/>
            <a:ext cx="1176355" cy="9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37" name="Picture 2" descr="stock photo : Macro shot of Olive oil poured from a sp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92" y="2417626"/>
            <a:ext cx="1231608" cy="10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711395" y="223296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Referred as</a:t>
            </a:r>
            <a:endParaRPr lang="fil-PH" dirty="0"/>
          </a:p>
        </p:txBody>
      </p:sp>
      <p:sp>
        <p:nvSpPr>
          <p:cNvPr id="39" name="TextBox 38"/>
          <p:cNvSpPr txBox="1"/>
          <p:nvPr/>
        </p:nvSpPr>
        <p:spPr>
          <a:xfrm>
            <a:off x="4401527" y="263121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STEROIDS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40" name="Picture 4" descr="stock photo : Honeycomb isolated on whit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95" y="3256570"/>
            <a:ext cx="1284998" cy="11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88023" y="40811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WAX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21010" y="3198946"/>
            <a:ext cx="78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OILS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8" y="2878125"/>
            <a:ext cx="1903615" cy="190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83363" y="2754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45" name="TextBox 44"/>
          <p:cNvSpPr txBox="1"/>
          <p:nvPr/>
        </p:nvSpPr>
        <p:spPr>
          <a:xfrm>
            <a:off x="6786778" y="297623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5804" y="3911963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37526" y="32594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3054" y="331478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CHOLESTEROL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40944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Kinds of FATS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0614"/>
            <a:ext cx="1524000" cy="1524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52" name="TextBox 51"/>
          <p:cNvSpPr txBox="1"/>
          <p:nvPr/>
        </p:nvSpPr>
        <p:spPr>
          <a:xfrm>
            <a:off x="895577" y="349097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GLYCEROL</a:t>
            </a:r>
            <a:endParaRPr lang="fil-P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695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5026015"/>
            <a:ext cx="41788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Storage molecule of energy</a:t>
            </a:r>
          </a:p>
        </p:txBody>
      </p:sp>
      <p:pic>
        <p:nvPicPr>
          <p:cNvPr id="27" name="Picture 8" descr="stock photo : Plaque in Artery W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2579" y="3468734"/>
            <a:ext cx="1137993" cy="1001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stock photo : Syringe and vial on a blue backgroun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699" y="2647168"/>
            <a:ext cx="1176355" cy="92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Lipids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pic>
        <p:nvPicPr>
          <p:cNvPr id="37" name="Picture 2" descr="stock photo : Macro shot of Olive oil poured from a sp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92" y="2417626"/>
            <a:ext cx="1231608" cy="1009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/>
          <p:cNvSpPr txBox="1"/>
          <p:nvPr/>
        </p:nvSpPr>
        <p:spPr>
          <a:xfrm>
            <a:off x="2711395" y="2232960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Referred as</a:t>
            </a:r>
            <a:endParaRPr lang="fil-PH" dirty="0"/>
          </a:p>
        </p:txBody>
      </p:sp>
      <p:sp>
        <p:nvSpPr>
          <p:cNvPr id="39" name="TextBox 38"/>
          <p:cNvSpPr txBox="1"/>
          <p:nvPr/>
        </p:nvSpPr>
        <p:spPr>
          <a:xfrm>
            <a:off x="4401527" y="263121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STEROIDS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40" name="Picture 4" descr="stock photo : Honeycomb isolated on whit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795" y="3256570"/>
            <a:ext cx="1284998" cy="1137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3388023" y="4081113"/>
            <a:ext cx="805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WAX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721010" y="3198946"/>
            <a:ext cx="7841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OILS</a:t>
            </a:r>
            <a:endParaRPr lang="fil-PH" b="1" dirty="0">
              <a:solidFill>
                <a:srgbClr val="FF0000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48" y="2878125"/>
            <a:ext cx="1903615" cy="190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6483363" y="2754868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45" name="TextBox 44"/>
          <p:cNvSpPr txBox="1"/>
          <p:nvPr/>
        </p:nvSpPr>
        <p:spPr>
          <a:xfrm>
            <a:off x="6786778" y="297623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125804" y="3911963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937526" y="325941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863054" y="3314786"/>
            <a:ext cx="20810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CHOLESTEROL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40944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0614"/>
            <a:ext cx="1524000" cy="1524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52" name="TextBox 51"/>
          <p:cNvSpPr txBox="1"/>
          <p:nvPr/>
        </p:nvSpPr>
        <p:spPr>
          <a:xfrm>
            <a:off x="895577" y="3490974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GLYCEROL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5616714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Provides mechanical protection to internal organs such as the </a:t>
            </a:r>
            <a:r>
              <a:rPr lang="fil-PH" sz="2000" b="1" dirty="0" smtClean="0">
                <a:solidFill>
                  <a:srgbClr val="FF0000"/>
                </a:solidFill>
                <a:latin typeface="Segoe Script" pitchFamily="34" charset="0"/>
              </a:rPr>
              <a:t>heart 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&amp; </a:t>
            </a:r>
            <a:r>
              <a:rPr lang="fil-PH" sz="2000" b="1" dirty="0" smtClean="0">
                <a:solidFill>
                  <a:srgbClr val="993300"/>
                </a:solidFill>
                <a:latin typeface="Segoe Script" pitchFamily="34" charset="0"/>
              </a:rPr>
              <a:t>visceral organs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14400" y="5029200"/>
            <a:ext cx="56465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Serve as waterproof material in some plants &amp; animals</a:t>
            </a:r>
          </a:p>
        </p:txBody>
      </p:sp>
    </p:spTree>
    <p:extLst>
      <p:ext uri="{BB962C8B-B14F-4D97-AF65-F5344CB8AC3E}">
        <p14:creationId xmlns:p14="http://schemas.microsoft.com/office/powerpoint/2010/main" val="3396554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25" grpId="0"/>
      <p:bldP spid="25" grpId="1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 OBJECTIVES</a:t>
            </a:r>
            <a:endParaRPr lang="fil-PH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fil-PH" dirty="0" smtClean="0"/>
              <a:t>To understand the nature of life &amp; the substances involved in the process of living</a:t>
            </a:r>
          </a:p>
          <a:p>
            <a:pPr marL="109728" indent="0">
              <a:buNone/>
            </a:pPr>
            <a:endParaRPr lang="fil-PH" dirty="0" smtClean="0"/>
          </a:p>
          <a:p>
            <a:r>
              <a:rPr lang="fil-PH" dirty="0" smtClean="0"/>
              <a:t>To differentiate between inorganic &amp; organic compounds</a:t>
            </a:r>
          </a:p>
          <a:p>
            <a:pPr marL="109728" indent="0">
              <a:buNone/>
            </a:pPr>
            <a:endParaRPr lang="fil-PH" dirty="0" smtClean="0"/>
          </a:p>
          <a:p>
            <a:r>
              <a:rPr lang="fil-PH" dirty="0" smtClean="0"/>
              <a:t>To explain the role of water in maintaining life</a:t>
            </a:r>
          </a:p>
          <a:p>
            <a:pPr marL="109728" indent="0">
              <a:buNone/>
            </a:pPr>
            <a:endParaRPr lang="fil-PH" dirty="0" smtClean="0"/>
          </a:p>
          <a:p>
            <a:r>
              <a:rPr lang="fil-PH" dirty="0" smtClean="0"/>
              <a:t>To apply the knowledge of biochemical processes to commercial concepts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398728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3" y="2209800"/>
            <a:ext cx="2057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Proteins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4807575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Serve as catalyst in the body’s chemical reactions in a form of </a:t>
            </a:r>
            <a:r>
              <a:rPr lang="fil-PH" sz="2000" b="1" dirty="0" smtClean="0">
                <a:solidFill>
                  <a:srgbClr val="C00000"/>
                </a:solidFill>
                <a:latin typeface="Segoe Script" pitchFamily="34" charset="0"/>
              </a:rPr>
              <a:t>ENZYMES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711395" y="2232960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Body-building molecules</a:t>
            </a:r>
            <a:endParaRPr lang="fil-PH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11" y="2793337"/>
            <a:ext cx="1903615" cy="190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436526" y="26700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45" name="TextBox 44"/>
          <p:cNvSpPr txBox="1"/>
          <p:nvPr/>
        </p:nvSpPr>
        <p:spPr>
          <a:xfrm>
            <a:off x="5739941" y="289144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27048" y="39554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90689" y="2987826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19100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0614"/>
            <a:ext cx="1524000" cy="1524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52" name="TextBox 51"/>
          <p:cNvSpPr txBox="1"/>
          <p:nvPr/>
        </p:nvSpPr>
        <p:spPr>
          <a:xfrm>
            <a:off x="714439" y="349097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AMINO ACIDS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14400" y="564896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Responsible for the contraction of muscle</a:t>
            </a:r>
            <a:endParaRPr lang="fil-PH" sz="2000" b="1" dirty="0" smtClean="0">
              <a:solidFill>
                <a:srgbClr val="993300"/>
              </a:solidFill>
              <a:latin typeface="Segoe Scrip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3539" y="3855227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7315" y="343218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6729" y="3509168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48006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Transport Oxygen &amp; Carbon dioxide </a:t>
            </a:r>
            <a:endParaRPr lang="fil-PH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14400" y="56388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Provides structure to different organs in the body</a:t>
            </a:r>
            <a:endParaRPr lang="fil-PH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23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3" grpId="0"/>
      <p:bldP spid="33" grpId="1"/>
      <p:bldP spid="38" grpId="0"/>
      <p:bldP spid="44" grpId="0"/>
      <p:bldP spid="45" grpId="0"/>
      <p:bldP spid="46" grpId="0"/>
      <p:bldP spid="47" grpId="0"/>
      <p:bldP spid="49" grpId="0"/>
      <p:bldP spid="51" grpId="0"/>
      <p:bldP spid="52" grpId="0"/>
      <p:bldP spid="25" grpId="0"/>
      <p:bldP spid="25" grpId="1"/>
      <p:bldP spid="29" grpId="0"/>
      <p:bldP spid="30" grpId="0"/>
      <p:bldP spid="31" grpId="0"/>
      <p:bldP spid="32" grpId="0"/>
      <p:bldP spid="3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003" y="2209800"/>
            <a:ext cx="2057400" cy="2057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Proteins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14400" y="4807575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Protect the body against infection in a form of WBC </a:t>
            </a:r>
            <a:endParaRPr lang="fil-PH" sz="2000" b="1" dirty="0" smtClean="0">
              <a:solidFill>
                <a:srgbClr val="C00000"/>
              </a:solidFill>
              <a:latin typeface="Segoe Scrip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11395" y="2232960"/>
            <a:ext cx="2720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Body-building molecules</a:t>
            </a:r>
            <a:endParaRPr lang="fil-PH" dirty="0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111" y="2793337"/>
            <a:ext cx="1903615" cy="1903615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5436526" y="267008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dirty="0" smtClean="0"/>
              <a:t>Composed of</a:t>
            </a:r>
            <a:endParaRPr lang="fil-PH" dirty="0"/>
          </a:p>
        </p:txBody>
      </p:sp>
      <p:sp>
        <p:nvSpPr>
          <p:cNvPr id="45" name="TextBox 44"/>
          <p:cNvSpPr txBox="1"/>
          <p:nvPr/>
        </p:nvSpPr>
        <p:spPr>
          <a:xfrm>
            <a:off x="5739941" y="2891444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127048" y="395540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90689" y="2987826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19100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Functions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10614"/>
            <a:ext cx="1524000" cy="1524000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304800" y="2310614"/>
            <a:ext cx="1737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/>
              <a:t>b</a:t>
            </a:r>
            <a:r>
              <a:rPr lang="fil-PH" dirty="0" smtClean="0"/>
              <a:t>uilding blocks</a:t>
            </a:r>
            <a:endParaRPr lang="fil-PH" dirty="0"/>
          </a:p>
        </p:txBody>
      </p:sp>
      <p:sp>
        <p:nvSpPr>
          <p:cNvPr id="52" name="TextBox 51"/>
          <p:cNvSpPr txBox="1"/>
          <p:nvPr/>
        </p:nvSpPr>
        <p:spPr>
          <a:xfrm>
            <a:off x="714439" y="3490974"/>
            <a:ext cx="1923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FF0000"/>
                </a:solidFill>
              </a:rPr>
              <a:t>AMINO ACIDS</a:t>
            </a:r>
            <a:endParaRPr lang="fil-PH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53539" y="3855227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077315" y="3432182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86729" y="3509168"/>
            <a:ext cx="373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8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endParaRPr lang="fil-PH" sz="28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14400" y="533400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Give color to the skin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14400" y="5848290"/>
            <a:ext cx="807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Basic components of the cell</a:t>
            </a:r>
          </a:p>
        </p:txBody>
      </p:sp>
    </p:spTree>
    <p:extLst>
      <p:ext uri="{BB962C8B-B14F-4D97-AF65-F5344CB8AC3E}">
        <p14:creationId xmlns:p14="http://schemas.microsoft.com/office/powerpoint/2010/main" val="1021190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2" grpId="0"/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Proteins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90789" y="2678668"/>
            <a:ext cx="1223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>
                <a:solidFill>
                  <a:srgbClr val="993300"/>
                </a:solidFill>
              </a:rPr>
              <a:t>E</a:t>
            </a:r>
            <a:r>
              <a:rPr lang="fil-PH" b="1" dirty="0" smtClean="0">
                <a:solidFill>
                  <a:srgbClr val="993300"/>
                </a:solidFill>
              </a:rPr>
              <a:t>xample</a:t>
            </a:r>
            <a:endParaRPr lang="fil-PH" b="1" dirty="0">
              <a:solidFill>
                <a:srgbClr val="9933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4991" y="3048000"/>
            <a:ext cx="2131609" cy="1524000"/>
            <a:chOff x="1144991" y="3048000"/>
            <a:chExt cx="2131609" cy="1524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2600" y="3048000"/>
              <a:ext cx="1524000" cy="152400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1402496" y="3048000"/>
              <a:ext cx="14542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 smtClean="0"/>
                <a:t>Hemoglobin</a:t>
              </a:r>
              <a:endParaRPr lang="fil-PH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144991" y="3373067"/>
              <a:ext cx="1215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FF0000"/>
                  </a:solidFill>
                  <a:latin typeface="Segoe Script" pitchFamily="34" charset="0"/>
                </a:rPr>
                <a:t>BLOOD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600453" y="2714060"/>
            <a:ext cx="1524000" cy="2074278"/>
            <a:chOff x="3124200" y="2440632"/>
            <a:chExt cx="1524000" cy="207427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4200" y="2440632"/>
              <a:ext cx="1524000" cy="1524000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3409948" y="3833336"/>
              <a:ext cx="9525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 smtClean="0"/>
                <a:t>Keratin</a:t>
              </a:r>
              <a:endParaRPr lang="fil-PH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432982" y="4114800"/>
              <a:ext cx="1215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FF0000"/>
                  </a:solidFill>
                  <a:latin typeface="Segoe Script" pitchFamily="34" charset="0"/>
                </a:rPr>
                <a:t>HAIR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548591" y="3047611"/>
            <a:ext cx="1579983" cy="1940782"/>
            <a:chOff x="4744617" y="3048000"/>
            <a:chExt cx="1579983" cy="194078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4617" y="3178863"/>
              <a:ext cx="1524000" cy="1524000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4971053" y="3048000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 smtClean="0"/>
                <a:t>Collagen</a:t>
              </a:r>
              <a:endParaRPr lang="fil-PH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109382" y="4588672"/>
              <a:ext cx="1215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FF0000"/>
                  </a:solidFill>
                  <a:latin typeface="Segoe Script" pitchFamily="34" charset="0"/>
                </a:rPr>
                <a:t>SKIN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90789" y="4760583"/>
            <a:ext cx="1760418" cy="1545537"/>
            <a:chOff x="2706845" y="4702863"/>
            <a:chExt cx="1760418" cy="154553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054" y="4702863"/>
              <a:ext cx="1524000" cy="1524000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2706845" y="4876800"/>
              <a:ext cx="17604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 smtClean="0"/>
                <a:t>Actin &amp; Myosin</a:t>
              </a:r>
              <a:endParaRPr lang="fil-PH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825054" y="5848290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FF0000"/>
                  </a:solidFill>
                  <a:latin typeface="Segoe Script" pitchFamily="34" charset="0"/>
                </a:rPr>
                <a:t>MUSCLE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147235" y="4848988"/>
            <a:ext cx="2766121" cy="1704212"/>
            <a:chOff x="3147235" y="4848988"/>
            <a:chExt cx="2766121" cy="170421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9356" y="4848988"/>
              <a:ext cx="1524000" cy="15240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7235" y="4927123"/>
              <a:ext cx="1524000" cy="1524000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>
              <a:off x="3766988" y="4927123"/>
              <a:ext cx="12682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 smtClean="0"/>
                <a:t>Hormones</a:t>
              </a:r>
              <a:endParaRPr lang="fil-PH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3736421" y="6153090"/>
              <a:ext cx="121521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FF0000"/>
                  </a:solidFill>
                  <a:latin typeface="Segoe Script" pitchFamily="34" charset="0"/>
                </a:rPr>
                <a:t>MOOD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693539" y="4805001"/>
            <a:ext cx="1764661" cy="1900599"/>
            <a:chOff x="6693539" y="4805001"/>
            <a:chExt cx="1764661" cy="1900599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9529" y="4844565"/>
              <a:ext cx="1327635" cy="1327635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6995597" y="4805001"/>
              <a:ext cx="10054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 smtClean="0"/>
                <a:t>Catalyst</a:t>
              </a:r>
              <a:endParaRPr lang="fil-PH" dirty="0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6693539" y="5997714"/>
              <a:ext cx="17646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FF0000"/>
                  </a:solidFill>
                  <a:latin typeface="Segoe Script" pitchFamily="34" charset="0"/>
                </a:rPr>
                <a:t>CHEMICAL REACTION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903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Proteins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1768" y="2209800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993300"/>
                </a:solidFill>
              </a:rPr>
              <a:t>Groups of PROTEINS</a:t>
            </a:r>
            <a:endParaRPr lang="fil-PH" b="1" dirty="0">
              <a:solidFill>
                <a:srgbClr val="99330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008529" y="2590800"/>
            <a:ext cx="2664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GLOBULAR PROTEINS</a:t>
            </a:r>
            <a:endParaRPr lang="fil-PH" dirty="0"/>
          </a:p>
        </p:txBody>
      </p:sp>
      <p:sp>
        <p:nvSpPr>
          <p:cNvPr id="31" name="TextBox 30"/>
          <p:cNvSpPr txBox="1"/>
          <p:nvPr/>
        </p:nvSpPr>
        <p:spPr>
          <a:xfrm>
            <a:off x="3665348" y="2614560"/>
            <a:ext cx="45642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Forms a spherical shape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08529" y="4419600"/>
            <a:ext cx="247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FIBROUS PROTEINS </a:t>
            </a:r>
            <a:endParaRPr lang="fil-PH" dirty="0"/>
          </a:p>
        </p:txBody>
      </p:sp>
      <p:sp>
        <p:nvSpPr>
          <p:cNvPr id="33" name="TextBox 32"/>
          <p:cNvSpPr txBox="1"/>
          <p:nvPr/>
        </p:nvSpPr>
        <p:spPr>
          <a:xfrm>
            <a:off x="3512948" y="4473972"/>
            <a:ext cx="45642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accent2">
                    <a:lumMod val="75000"/>
                  </a:schemeClr>
                </a:solidFill>
                <a:latin typeface="Segoe Script" pitchFamily="34" charset="0"/>
              </a:rPr>
              <a:t>Forms a long &amp; parallel groups of protein, they are insoluble</a:t>
            </a:r>
            <a:endParaRPr lang="fil-PH" sz="2000" b="1" dirty="0">
              <a:solidFill>
                <a:schemeClr val="accent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524000" y="2930192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FF0000"/>
                </a:solidFill>
                <a:latin typeface="Segoe Script" pitchFamily="34" charset="0"/>
              </a:rPr>
              <a:t>Example</a:t>
            </a:r>
          </a:p>
        </p:txBody>
      </p:sp>
      <p:pic>
        <p:nvPicPr>
          <p:cNvPr id="11266" name="Picture 2" descr="stock photo : Streaming blood ce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938470"/>
            <a:ext cx="1230502" cy="104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stock photo : T-cells attacking a cancer cell. Digital illustration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38470"/>
            <a:ext cx="1223074" cy="107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2560288" y="3909960"/>
            <a:ext cx="3741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Red  &amp; White Blood Cells</a:t>
            </a:r>
          </a:p>
        </p:txBody>
      </p:sp>
      <p:pic>
        <p:nvPicPr>
          <p:cNvPr id="11270" name="Picture 6" descr="stock photo : Feathers, isolated on whit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48" y="5181857"/>
            <a:ext cx="1350052" cy="106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stock photo : Hands with nail art on spotted backgroun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160140"/>
            <a:ext cx="1153556" cy="108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stock photo : Close-up of a beautiful young woman with a creative hairstyle covering her eye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181858"/>
            <a:ext cx="1011933" cy="106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6" name="Picture 12" descr="stock photo : The legs of the hors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184282"/>
            <a:ext cx="1346982" cy="106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8" name="Picture 14" descr="stock photo : Muscle Fiber as Seamless Background Without Skin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5181600"/>
            <a:ext cx="1205484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/>
          <p:cNvSpPr txBox="1"/>
          <p:nvPr/>
        </p:nvSpPr>
        <p:spPr>
          <a:xfrm>
            <a:off x="1524000" y="6229290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Feather, Nails, Hair, Hooves &amp; tissues</a:t>
            </a:r>
          </a:p>
        </p:txBody>
      </p:sp>
    </p:spTree>
    <p:extLst>
      <p:ext uri="{BB962C8B-B14F-4D97-AF65-F5344CB8AC3E}">
        <p14:creationId xmlns:p14="http://schemas.microsoft.com/office/powerpoint/2010/main" val="3899700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30" grpId="0"/>
      <p:bldP spid="31" grpId="0"/>
      <p:bldP spid="32" grpId="0"/>
      <p:bldP spid="33" grpId="0"/>
      <p:bldP spid="41" grpId="0"/>
      <p:bldP spid="4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Proteins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45146" y="2678668"/>
            <a:ext cx="2526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il-PH" b="1" dirty="0" smtClean="0">
                <a:solidFill>
                  <a:srgbClr val="993300"/>
                </a:solidFill>
              </a:rPr>
              <a:t>Common SOURCES</a:t>
            </a:r>
            <a:endParaRPr lang="fil-PH" b="1" dirty="0">
              <a:solidFill>
                <a:srgbClr val="993300"/>
              </a:solidFill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2856316" y="3651325"/>
            <a:ext cx="1447800" cy="1358295"/>
            <a:chOff x="2856316" y="3651325"/>
            <a:chExt cx="1447800" cy="1358295"/>
          </a:xfrm>
        </p:grpSpPr>
        <p:pic>
          <p:nvPicPr>
            <p:cNvPr id="18434" name="Picture 2" descr="stock photo : Fresh raw beef isolated on white backgro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6316" y="3651325"/>
              <a:ext cx="1447800" cy="1158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TextBox 30"/>
            <p:cNvSpPr txBox="1"/>
            <p:nvPr/>
          </p:nvSpPr>
          <p:spPr>
            <a:xfrm>
              <a:off x="2934507" y="4609510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MEAT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219200" y="3200400"/>
            <a:ext cx="1406525" cy="1327815"/>
            <a:chOff x="1219200" y="3200400"/>
            <a:chExt cx="1406525" cy="1327815"/>
          </a:xfrm>
        </p:grpSpPr>
        <p:pic>
          <p:nvPicPr>
            <p:cNvPr id="18436" name="Picture 4" descr="stock photo : Whole flour and wheat ears on whit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3200400"/>
              <a:ext cx="1406525" cy="11814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TextBox 31"/>
            <p:cNvSpPr txBox="1"/>
            <p:nvPr/>
          </p:nvSpPr>
          <p:spPr>
            <a:xfrm>
              <a:off x="1256116" y="4128105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FLOUR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493879" y="3048000"/>
            <a:ext cx="1864533" cy="1162110"/>
            <a:chOff x="4493879" y="3048000"/>
            <a:chExt cx="1864533" cy="1162110"/>
          </a:xfrm>
        </p:grpSpPr>
        <p:pic>
          <p:nvPicPr>
            <p:cNvPr id="18440" name="Picture 8" descr="stock photo : broken egg on white backgrou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7870" y="3048000"/>
              <a:ext cx="1253490" cy="1002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TextBox 37"/>
            <p:cNvSpPr txBox="1"/>
            <p:nvPr/>
          </p:nvSpPr>
          <p:spPr>
            <a:xfrm>
              <a:off x="4493879" y="3810000"/>
              <a:ext cx="186453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EGG WHITE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6673344" y="3127623"/>
            <a:ext cx="1454727" cy="1256611"/>
            <a:chOff x="6673344" y="3127623"/>
            <a:chExt cx="1454727" cy="1256611"/>
          </a:xfrm>
        </p:grpSpPr>
        <p:pic>
          <p:nvPicPr>
            <p:cNvPr id="18438" name="Picture 6" descr="stock photo : Highly quality human blood cell in dark  background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344" y="3127623"/>
              <a:ext cx="1295400" cy="103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/>
            <p:cNvSpPr txBox="1"/>
            <p:nvPr/>
          </p:nvSpPr>
          <p:spPr>
            <a:xfrm>
              <a:off x="6758462" y="3984124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BLOOD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88148" y="4924455"/>
            <a:ext cx="1442844" cy="1323944"/>
            <a:chOff x="888148" y="4924455"/>
            <a:chExt cx="1442844" cy="1323944"/>
          </a:xfrm>
        </p:grpSpPr>
        <p:pic>
          <p:nvPicPr>
            <p:cNvPr id="18442" name="Picture 10" descr="stock photo : pouring to a glass of milk created splash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8148" y="4971546"/>
              <a:ext cx="1442844" cy="1276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TextBox 41"/>
            <p:cNvSpPr txBox="1"/>
            <p:nvPr/>
          </p:nvSpPr>
          <p:spPr>
            <a:xfrm>
              <a:off x="888148" y="4924455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MILK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150736" y="4924455"/>
            <a:ext cx="1450340" cy="1323944"/>
            <a:chOff x="4150736" y="4924455"/>
            <a:chExt cx="1450340" cy="1323944"/>
          </a:xfrm>
        </p:grpSpPr>
        <p:pic>
          <p:nvPicPr>
            <p:cNvPr id="18444" name="Picture 12" descr="stock photo : Woman's hand with French manicure  isolated on white background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0736" y="4924455"/>
              <a:ext cx="1450340" cy="11602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4150736" y="5848289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NAILS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7128573" y="4943565"/>
            <a:ext cx="1473109" cy="1345275"/>
            <a:chOff x="7128573" y="4943565"/>
            <a:chExt cx="1473109" cy="1345275"/>
          </a:xfrm>
        </p:grpSpPr>
        <p:pic>
          <p:nvPicPr>
            <p:cNvPr id="18446" name="Picture 14" descr="stock photo : Beautiful female body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8573" y="4943565"/>
              <a:ext cx="1426453" cy="11411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TextBox 43"/>
            <p:cNvSpPr txBox="1"/>
            <p:nvPr/>
          </p:nvSpPr>
          <p:spPr>
            <a:xfrm>
              <a:off x="7232073" y="5888730"/>
              <a:ext cx="136960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l-PH" sz="2000" b="1" dirty="0" smtClean="0">
                  <a:solidFill>
                    <a:srgbClr val="006600"/>
                  </a:solidFill>
                  <a:latin typeface="Segoe Script" pitchFamily="34" charset="0"/>
                </a:rPr>
                <a:t>SKIN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486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Nucleic Acid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19100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Nucleotides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5627" y="2500823"/>
            <a:ext cx="2381655" cy="1549692"/>
            <a:chOff x="304800" y="2310614"/>
            <a:chExt cx="2381655" cy="154969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310614"/>
              <a:ext cx="1524000" cy="1524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04800" y="2310614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/>
                <a:t>b</a:t>
              </a:r>
              <a:r>
                <a:rPr lang="fil-PH" dirty="0" smtClean="0"/>
                <a:t>uilding blocks</a:t>
              </a:r>
              <a:endParaRPr lang="fil-PH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6350" y="3490974"/>
              <a:ext cx="20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NUCLEOTIDES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6718" y="2560182"/>
            <a:ext cx="2222081" cy="2111218"/>
            <a:chOff x="2565040" y="2304857"/>
            <a:chExt cx="2222081" cy="2111218"/>
          </a:xfrm>
        </p:grpSpPr>
        <p:grpSp>
          <p:nvGrpSpPr>
            <p:cNvPr id="8" name="Group 7"/>
            <p:cNvGrpSpPr/>
            <p:nvPr/>
          </p:nvGrpSpPr>
          <p:grpSpPr>
            <a:xfrm>
              <a:off x="2882121" y="2304857"/>
              <a:ext cx="1905000" cy="2111218"/>
              <a:chOff x="3048000" y="2310614"/>
              <a:chExt cx="1905000" cy="2111218"/>
            </a:xfrm>
          </p:grpSpPr>
          <p:pic>
            <p:nvPicPr>
              <p:cNvPr id="19458" name="Picture 2" descr="stock photo : model of 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2403224"/>
                <a:ext cx="1573242" cy="178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343400" y="2310614"/>
                <a:ext cx="609600" cy="2111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65040" y="2440632"/>
              <a:ext cx="1766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PHOSPHATE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00873" y="2907268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SUGAR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90926" y="327137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BASE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40414" y="4889956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DNA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798" y="4884729"/>
            <a:ext cx="673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Found in the nucleus of the cell; part of chromosome structure</a:t>
            </a:r>
            <a:endParaRPr lang="fil-PH" dirty="0"/>
          </a:p>
        </p:txBody>
      </p:sp>
      <p:sp>
        <p:nvSpPr>
          <p:cNvPr id="37" name="TextBox 36"/>
          <p:cNvSpPr txBox="1"/>
          <p:nvPr/>
        </p:nvSpPr>
        <p:spPr>
          <a:xfrm>
            <a:off x="2256799" y="5345668"/>
            <a:ext cx="673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Replicates the genetic code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1375927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9" grpId="0"/>
      <p:bldP spid="34" grpId="0"/>
      <p:bldP spid="35" grpId="0"/>
      <p:bldP spid="3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Nucleic Acid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19100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Nucleotides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95627" y="2500823"/>
            <a:ext cx="2381655" cy="1549692"/>
            <a:chOff x="304800" y="2310614"/>
            <a:chExt cx="2381655" cy="1549692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2310614"/>
              <a:ext cx="1524000" cy="1524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304800" y="2310614"/>
              <a:ext cx="17379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dirty="0"/>
                <a:t>b</a:t>
              </a:r>
              <a:r>
                <a:rPr lang="fil-PH" dirty="0" smtClean="0"/>
                <a:t>uilding blocks</a:t>
              </a:r>
              <a:endParaRPr lang="fil-PH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666350" y="3490974"/>
              <a:ext cx="20201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NUCLEOTIDES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06718" y="2560182"/>
            <a:ext cx="2222081" cy="2111218"/>
            <a:chOff x="2565040" y="2304857"/>
            <a:chExt cx="2222081" cy="2111218"/>
          </a:xfrm>
        </p:grpSpPr>
        <p:grpSp>
          <p:nvGrpSpPr>
            <p:cNvPr id="8" name="Group 7"/>
            <p:cNvGrpSpPr/>
            <p:nvPr/>
          </p:nvGrpSpPr>
          <p:grpSpPr>
            <a:xfrm>
              <a:off x="2882121" y="2304857"/>
              <a:ext cx="1905000" cy="2111218"/>
              <a:chOff x="3048000" y="2310614"/>
              <a:chExt cx="1905000" cy="2111218"/>
            </a:xfrm>
          </p:grpSpPr>
          <p:pic>
            <p:nvPicPr>
              <p:cNvPr id="19458" name="Picture 2" descr="stock photo : model of DNA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48000" y="2403224"/>
                <a:ext cx="1573242" cy="17877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Rectangle 6"/>
              <p:cNvSpPr/>
              <p:nvPr/>
            </p:nvSpPr>
            <p:spPr>
              <a:xfrm>
                <a:off x="4343400" y="2310614"/>
                <a:ext cx="609600" cy="21112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il-PH"/>
              </a:p>
            </p:txBody>
          </p:sp>
        </p:grpSp>
        <p:sp>
          <p:nvSpPr>
            <p:cNvPr id="26" name="TextBox 25"/>
            <p:cNvSpPr txBox="1"/>
            <p:nvPr/>
          </p:nvSpPr>
          <p:spPr>
            <a:xfrm>
              <a:off x="2565040" y="2440632"/>
              <a:ext cx="17668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PHOSPHATE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00873" y="2907268"/>
              <a:ext cx="10711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SUGAR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590926" y="3271370"/>
              <a:ext cx="84991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b="1" dirty="0" smtClean="0">
                  <a:solidFill>
                    <a:srgbClr val="FF0000"/>
                  </a:solidFill>
                </a:rPr>
                <a:t>BASE</a:t>
              </a:r>
              <a:endParaRPr lang="fil-PH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40414" y="4889956"/>
            <a:ext cx="13296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>
                <a:solidFill>
                  <a:srgbClr val="006600"/>
                </a:solidFill>
                <a:latin typeface="Segoe Script" pitchFamily="34" charset="0"/>
              </a:rPr>
              <a:t>R</a:t>
            </a:r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NA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256798" y="4884729"/>
            <a:ext cx="673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Carry te message directed by the DNA to the Ribosomes</a:t>
            </a:r>
            <a:endParaRPr lang="fil-PH" dirty="0"/>
          </a:p>
        </p:txBody>
      </p:sp>
      <p:sp>
        <p:nvSpPr>
          <p:cNvPr id="37" name="TextBox 36"/>
          <p:cNvSpPr txBox="1"/>
          <p:nvPr/>
        </p:nvSpPr>
        <p:spPr>
          <a:xfrm>
            <a:off x="2256799" y="5345668"/>
            <a:ext cx="673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Found in the cytoplasm</a:t>
            </a:r>
            <a:endParaRPr lang="fil-PH" dirty="0"/>
          </a:p>
        </p:txBody>
      </p:sp>
      <p:sp>
        <p:nvSpPr>
          <p:cNvPr id="19" name="TextBox 18"/>
          <p:cNvSpPr txBox="1"/>
          <p:nvPr/>
        </p:nvSpPr>
        <p:spPr>
          <a:xfrm>
            <a:off x="2256799" y="5802868"/>
            <a:ext cx="67348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Involved in protein synthesis</a:t>
            </a:r>
            <a:endParaRPr lang="fil-PH" dirty="0"/>
          </a:p>
        </p:txBody>
      </p:sp>
    </p:spTree>
    <p:extLst>
      <p:ext uri="{BB962C8B-B14F-4D97-AF65-F5344CB8AC3E}">
        <p14:creationId xmlns:p14="http://schemas.microsoft.com/office/powerpoint/2010/main" val="420605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7" grpId="0"/>
      <p:bldP spid="1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BIOCHEMICAL  REACTIONS </a:t>
            </a:r>
            <a:r>
              <a:rPr lang="fil-PH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itchFamily="66" charset="0"/>
              </a:rPr>
              <a:t>of the  </a:t>
            </a:r>
            <a:r>
              <a:rPr lang="fil-PH" sz="2700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LIVING ORGANISMS</a:t>
            </a:r>
            <a:endParaRPr lang="fil-PH" sz="2700" dirty="0"/>
          </a:p>
        </p:txBody>
      </p:sp>
      <p:sp>
        <p:nvSpPr>
          <p:cNvPr id="4" name="TextBox 3"/>
          <p:cNvSpPr txBox="1"/>
          <p:nvPr/>
        </p:nvSpPr>
        <p:spPr>
          <a:xfrm>
            <a:off x="5798948" y="2209800"/>
            <a:ext cx="2659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il-PH" sz="2400" b="1" dirty="0" smtClean="0">
                <a:solidFill>
                  <a:srgbClr val="FF0000"/>
                </a:solidFill>
                <a:latin typeface="Segoe Script" pitchFamily="34" charset="0"/>
              </a:rPr>
              <a:t>Vitamins</a:t>
            </a:r>
            <a:endParaRPr lang="fil-PH" sz="24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0999" y="4191000"/>
            <a:ext cx="49516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Classification of Vitamins</a:t>
            </a:r>
            <a:endParaRPr lang="fil-PH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73017" y="2190835"/>
            <a:ext cx="2807179" cy="1688192"/>
            <a:chOff x="773017" y="2190835"/>
            <a:chExt cx="2807179" cy="168819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877" y="2355027"/>
              <a:ext cx="1524000" cy="15240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773017" y="2190835"/>
              <a:ext cx="2807179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il-PH" dirty="0" smtClean="0"/>
                <a:t>Basic food material for all</a:t>
              </a:r>
            </a:p>
            <a:p>
              <a:pPr algn="ctr"/>
              <a:r>
                <a:rPr lang="fil-PH" dirty="0" smtClean="0"/>
                <a:t> living organisms</a:t>
              </a:r>
              <a:endParaRPr lang="fil-PH" dirty="0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440414" y="4889956"/>
            <a:ext cx="213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Water Soluble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80196" y="4884728"/>
            <a:ext cx="5411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Vitamin B-Complex &amp; Vitamin C</a:t>
            </a:r>
            <a:endParaRPr lang="fil-PH" dirty="0"/>
          </a:p>
        </p:txBody>
      </p:sp>
      <p:sp>
        <p:nvSpPr>
          <p:cNvPr id="19" name="TextBox 18"/>
          <p:cNvSpPr txBox="1"/>
          <p:nvPr/>
        </p:nvSpPr>
        <p:spPr>
          <a:xfrm>
            <a:off x="3276600" y="5618786"/>
            <a:ext cx="5714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Vitamins  A,D,E &amp; K</a:t>
            </a:r>
            <a:endParaRPr lang="fil-PH" dirty="0"/>
          </a:p>
        </p:txBody>
      </p:sp>
      <p:grpSp>
        <p:nvGrpSpPr>
          <p:cNvPr id="11" name="Group 10"/>
          <p:cNvGrpSpPr/>
          <p:nvPr/>
        </p:nvGrpSpPr>
        <p:grpSpPr>
          <a:xfrm>
            <a:off x="4229100" y="2202052"/>
            <a:ext cx="4024243" cy="1612662"/>
            <a:chOff x="4229100" y="2202052"/>
            <a:chExt cx="4024243" cy="161266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9100" y="2202052"/>
              <a:ext cx="1569848" cy="1569848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5624198" y="2891384"/>
              <a:ext cx="26291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il-PH" dirty="0" smtClean="0"/>
                <a:t>Promotes growth &amp; development of tissues and prevent disease</a:t>
              </a:r>
              <a:endParaRPr lang="fil-PH" dirty="0"/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1556791" y="5602813"/>
            <a:ext cx="21397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rgbClr val="006600"/>
                </a:solidFill>
                <a:latin typeface="Segoe Script" pitchFamily="34" charset="0"/>
              </a:rPr>
              <a:t>Fat Soluble</a:t>
            </a:r>
            <a:endParaRPr lang="fil-PH" sz="2000" b="1" dirty="0">
              <a:solidFill>
                <a:srgbClr val="006600"/>
              </a:solidFill>
              <a:latin typeface="Segoe Scrip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29877" y="6120870"/>
            <a:ext cx="34379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>
                <a:solidFill>
                  <a:srgbClr val="993300"/>
                </a:solidFill>
              </a:rPr>
              <a:t>Refer to Page 19 for Functions</a:t>
            </a:r>
            <a:endParaRPr lang="fil-PH" dirty="0">
              <a:solidFill>
                <a:srgbClr val="99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1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34" grpId="0"/>
      <p:bldP spid="35" grpId="0"/>
      <p:bldP spid="19" grpId="0"/>
      <p:bldP spid="25" grpId="0"/>
      <p:bldP spid="2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l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l-PH"/>
          </a:p>
        </p:txBody>
      </p:sp>
    </p:spTree>
    <p:extLst>
      <p:ext uri="{BB962C8B-B14F-4D97-AF65-F5344CB8AC3E}">
        <p14:creationId xmlns:p14="http://schemas.microsoft.com/office/powerpoint/2010/main" val="23526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610024"/>
            <a:ext cx="914400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22216"/>
            <a:ext cx="12954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69916"/>
            <a:ext cx="1371600" cy="10911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46222">
            <a:off x="2791210" y="3649744"/>
            <a:ext cx="1723505" cy="12639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129" y="2622217"/>
            <a:ext cx="4235784" cy="42357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3905424"/>
            <a:ext cx="1200912" cy="1432560"/>
          </a:xfrm>
          <a:prstGeom prst="rect">
            <a:avLst/>
          </a:prstGeom>
        </p:spPr>
      </p:pic>
      <p:sp>
        <p:nvSpPr>
          <p:cNvPr id="11" name="Curved Right Arrow 10"/>
          <p:cNvSpPr/>
          <p:nvPr/>
        </p:nvSpPr>
        <p:spPr>
          <a:xfrm rot="19118935">
            <a:off x="245030" y="3358357"/>
            <a:ext cx="457200" cy="914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tx1"/>
              </a:solidFill>
            </a:endParaRPr>
          </a:p>
        </p:txBody>
      </p:sp>
      <p:sp>
        <p:nvSpPr>
          <p:cNvPr id="12" name="Curved Right Arrow 11"/>
          <p:cNvSpPr/>
          <p:nvPr/>
        </p:nvSpPr>
        <p:spPr>
          <a:xfrm rot="19118935" flipH="1">
            <a:off x="2127946" y="2610073"/>
            <a:ext cx="454312" cy="914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 rot="19118935">
            <a:off x="2150031" y="4346760"/>
            <a:ext cx="457200" cy="914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tx1"/>
              </a:solidFill>
            </a:endParaRPr>
          </a:p>
        </p:txBody>
      </p:sp>
      <p:sp>
        <p:nvSpPr>
          <p:cNvPr id="14" name="Curved Right Arrow 13"/>
          <p:cNvSpPr/>
          <p:nvPr/>
        </p:nvSpPr>
        <p:spPr>
          <a:xfrm rot="18511987">
            <a:off x="4878265" y="5421774"/>
            <a:ext cx="693260" cy="171744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tx1"/>
              </a:solidFill>
            </a:endParaRPr>
          </a:p>
        </p:txBody>
      </p:sp>
      <p:sp>
        <p:nvSpPr>
          <p:cNvPr id="15" name="Curved Right Arrow 14"/>
          <p:cNvSpPr/>
          <p:nvPr/>
        </p:nvSpPr>
        <p:spPr>
          <a:xfrm rot="19118935" flipH="1">
            <a:off x="4582613" y="3118586"/>
            <a:ext cx="454312" cy="91430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tx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5171" y="2533824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/>
              <a:t>Atom</a:t>
            </a:r>
            <a:endParaRPr lang="fil-PH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914400" y="2762424"/>
            <a:ext cx="1269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/>
              <a:t>Molecule</a:t>
            </a:r>
            <a:endParaRPr lang="fil-PH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702874" y="4069492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/>
              <a:t>Compound</a:t>
            </a:r>
            <a:endParaRPr lang="fil-PH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51546" y="3302489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/>
              <a:t>Cell</a:t>
            </a:r>
            <a:endParaRPr lang="fil-PH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63971" y="5197252"/>
            <a:ext cx="949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/>
              <a:t>Tissue</a:t>
            </a:r>
            <a:endParaRPr lang="fil-PH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787757" y="3269916"/>
            <a:ext cx="102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b="1" dirty="0" smtClean="0"/>
              <a:t>Muscle</a:t>
            </a:r>
            <a:endParaRPr lang="fil-PH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553200" y="1949049"/>
            <a:ext cx="2127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4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Matter</a:t>
            </a:r>
            <a:endParaRPr lang="fil-PH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9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32" name="Oval 31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3" name="Oval 32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4" name="Oval 33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2971800" cy="609600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fil-PH" dirty="0" smtClean="0"/>
              <a:t> ELEMENT</a:t>
            </a:r>
            <a:endParaRPr lang="fil-PH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3962400"/>
            <a:ext cx="29718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il-PH" dirty="0" smtClean="0"/>
              <a:t> COMPOUND</a:t>
            </a:r>
            <a:endParaRPr lang="fil-PH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953000"/>
            <a:ext cx="2971800" cy="6096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fil-PH" dirty="0" smtClean="0"/>
              <a:t> MIXTURE</a:t>
            </a:r>
            <a:endParaRPr lang="fil-PH" dirty="0"/>
          </a:p>
        </p:txBody>
      </p:sp>
      <p:sp>
        <p:nvSpPr>
          <p:cNvPr id="7" name="TextBox 6"/>
          <p:cNvSpPr txBox="1"/>
          <p:nvPr/>
        </p:nvSpPr>
        <p:spPr>
          <a:xfrm>
            <a:off x="2819400" y="2902803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bg2">
                    <a:lumMod val="75000"/>
                  </a:schemeClr>
                </a:solidFill>
                <a:latin typeface="Segoe Script" pitchFamily="34" charset="0"/>
              </a:rPr>
              <a:t>Composed of only one kind of atom</a:t>
            </a:r>
            <a:endParaRPr lang="fil-PH" sz="2000" b="1" dirty="0">
              <a:solidFill>
                <a:schemeClr val="bg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984928" y="2590800"/>
            <a:ext cx="990600" cy="953869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reflection blurRad="6350" stA="50000" endA="300" endPos="550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99996" y="265123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02272" y="2928234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42512" y="2666750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34200" y="2928233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5296" y="2943749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36476" y="3205232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42512" y="3191835"/>
            <a:ext cx="38023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 smtClean="0">
                <a:solidFill>
                  <a:schemeClr val="bg1"/>
                </a:solidFill>
              </a:rPr>
              <a:t>Na</a:t>
            </a:r>
            <a:endParaRPr lang="fil-PH" sz="1200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00400" y="38100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bg2">
                    <a:lumMod val="75000"/>
                  </a:schemeClr>
                </a:solidFill>
                <a:latin typeface="Segoe Script" pitchFamily="34" charset="0"/>
              </a:rPr>
              <a:t>Composed of two or more elements of different kinds</a:t>
            </a:r>
            <a:endParaRPr lang="fil-PH" sz="2000" b="1" dirty="0">
              <a:solidFill>
                <a:schemeClr val="bg2">
                  <a:lumMod val="7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67000" y="5029200"/>
            <a:ext cx="41786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000" b="1" dirty="0" smtClean="0">
                <a:solidFill>
                  <a:schemeClr val="bg2">
                    <a:lumMod val="75000"/>
                  </a:schemeClr>
                </a:solidFill>
                <a:latin typeface="Segoe Script" pitchFamily="34" charset="0"/>
              </a:rPr>
              <a:t>Contains two or more substances mixed together but not chemically combined </a:t>
            </a:r>
            <a:endParaRPr lang="fil-PH" sz="2000" b="1" dirty="0">
              <a:solidFill>
                <a:schemeClr val="bg2">
                  <a:lumMod val="75000"/>
                </a:schemeClr>
              </a:solidFill>
              <a:latin typeface="Segoe Script" pitchFamily="34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7251298" y="4102393"/>
            <a:ext cx="229644" cy="2286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endCxn id="26" idx="5"/>
          </p:cNvCxnSpPr>
          <p:nvPr/>
        </p:nvCxnSpPr>
        <p:spPr>
          <a:xfrm>
            <a:off x="7785412" y="4129787"/>
            <a:ext cx="370125" cy="40158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7366120" y="3810000"/>
            <a:ext cx="533016" cy="457200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5" name="Oval 24"/>
          <p:cNvSpPr/>
          <p:nvPr/>
        </p:nvSpPr>
        <p:spPr>
          <a:xfrm>
            <a:off x="6994051" y="4267200"/>
            <a:ext cx="296061" cy="27740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6" name="Oval 25"/>
          <p:cNvSpPr/>
          <p:nvPr/>
        </p:nvSpPr>
        <p:spPr>
          <a:xfrm>
            <a:off x="7902833" y="4294594"/>
            <a:ext cx="296061" cy="277406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8" name="TextBox 27"/>
          <p:cNvSpPr txBox="1"/>
          <p:nvPr/>
        </p:nvSpPr>
        <p:spPr>
          <a:xfrm>
            <a:off x="7480078" y="3900100"/>
            <a:ext cx="3529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O</a:t>
            </a:r>
            <a:endParaRPr lang="fil-PH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6984928" y="4249580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48600" y="4267200"/>
            <a:ext cx="372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H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6629400" y="5410200"/>
            <a:ext cx="1781257" cy="461665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none" rtlCol="0">
            <a:spAutoFit/>
          </a:bodyPr>
          <a:lstStyle/>
          <a:p>
            <a:r>
              <a:rPr lang="fil-P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fil-PH" sz="24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fil-P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</a:t>
            </a:r>
            <a:r>
              <a:rPr lang="fil-PH" sz="24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</a:t>
            </a:r>
            <a:r>
              <a:rPr lang="fil-PH" sz="24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</a:t>
            </a:r>
            <a:r>
              <a:rPr lang="fil-PH" sz="2400" b="1" baseline="-25000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fil-PH" sz="2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29200" y="1949049"/>
            <a:ext cx="4028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Forms of Matter</a:t>
            </a:r>
            <a:endParaRPr lang="fil-PH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4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roup 69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67" name="Oval 66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9" name="Oval 68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6" name="Oval 5"/>
          <p:cNvSpPr/>
          <p:nvPr/>
        </p:nvSpPr>
        <p:spPr>
          <a:xfrm>
            <a:off x="3200400" y="2971800"/>
            <a:ext cx="2514600" cy="2514600"/>
          </a:xfrm>
          <a:prstGeom prst="ellipse">
            <a:avLst/>
          </a:prstGeom>
          <a:solidFill>
            <a:schemeClr val="bg2">
              <a:lumMod val="75000"/>
              <a:alpha val="4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dirty="0"/>
          </a:p>
        </p:txBody>
      </p:sp>
      <p:sp>
        <p:nvSpPr>
          <p:cNvPr id="5" name="Oval 4"/>
          <p:cNvSpPr/>
          <p:nvPr/>
        </p:nvSpPr>
        <p:spPr>
          <a:xfrm>
            <a:off x="3810000" y="3581400"/>
            <a:ext cx="1295400" cy="1295400"/>
          </a:xfrm>
          <a:prstGeom prst="ellipse">
            <a:avLst/>
          </a:prstGeom>
          <a:solidFill>
            <a:schemeClr val="bg2">
              <a:lumMod val="75000"/>
              <a:alpha val="5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7" name="TextBox 6"/>
          <p:cNvSpPr txBox="1"/>
          <p:nvPr/>
        </p:nvSpPr>
        <p:spPr>
          <a:xfrm>
            <a:off x="4062690" y="375284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15090" y="390524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84160" y="375284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98222" y="422692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706260" y="4091399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67490" y="4242262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110625" y="4437535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20609" y="4443329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0" y="3945826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08343" y="3581400"/>
            <a:ext cx="3289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/>
              <a:t>+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245732" y="3719091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5035196" y="3776549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146986" y="4040768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903589" y="4288185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5166803" y="4292242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4973793" y="4465324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4717938" y="4707523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015379" y="4711328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04055" y="4672691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72448" y="4921214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968523" y="4830049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4024334" y="5115282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477357" y="4742695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299035" y="4946005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1" name="TextBox 30"/>
          <p:cNvSpPr txBox="1"/>
          <p:nvPr/>
        </p:nvSpPr>
        <p:spPr>
          <a:xfrm>
            <a:off x="5133942" y="3532937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4564819" y="3028911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4870728" y="3363660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4903589" y="3532937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5" name="TextBox 34"/>
          <p:cNvSpPr txBox="1"/>
          <p:nvPr/>
        </p:nvSpPr>
        <p:spPr>
          <a:xfrm>
            <a:off x="4227537" y="4749618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4607514" y="4949906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505672" y="3194383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4267093" y="3272523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4090421" y="3068100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4003524" y="3315769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434127" y="3611077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3647545" y="3465900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3" name="TextBox 42"/>
          <p:cNvSpPr txBox="1"/>
          <p:nvPr/>
        </p:nvSpPr>
        <p:spPr>
          <a:xfrm>
            <a:off x="3597749" y="3155354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4" name="TextBox 43"/>
          <p:cNvSpPr txBox="1"/>
          <p:nvPr/>
        </p:nvSpPr>
        <p:spPr>
          <a:xfrm>
            <a:off x="3673823" y="4039742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399179" y="4279369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3616013" y="4244718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318433" y="3891627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48" name="TextBox 47"/>
          <p:cNvSpPr txBox="1"/>
          <p:nvPr/>
        </p:nvSpPr>
        <p:spPr>
          <a:xfrm>
            <a:off x="3546786" y="4622944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4768886" y="3945826"/>
            <a:ext cx="1752172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491051" y="3784411"/>
            <a:ext cx="976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protons</a:t>
            </a:r>
            <a:endParaRPr lang="fil-PH" dirty="0"/>
          </a:p>
        </p:txBody>
      </p:sp>
      <p:sp>
        <p:nvSpPr>
          <p:cNvPr id="52" name="TextBox 51"/>
          <p:cNvSpPr txBox="1"/>
          <p:nvPr/>
        </p:nvSpPr>
        <p:spPr>
          <a:xfrm>
            <a:off x="4849545" y="3187937"/>
            <a:ext cx="2632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600" b="1" dirty="0" smtClean="0"/>
              <a:t>-</a:t>
            </a:r>
            <a:endParaRPr lang="fil-PH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4415326" y="4040768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4135471" y="416002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4520609" y="366283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4351129" y="4474106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01908" y="386070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4616205" y="434827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3971003" y="3976603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4102774" y="3658479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4048023" y="4357230"/>
            <a:ext cx="2792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200" dirty="0"/>
              <a:t>0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4813096" y="4480468"/>
            <a:ext cx="1752172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535261" y="4319053"/>
            <a:ext cx="1101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neutrons</a:t>
            </a:r>
            <a:endParaRPr lang="fil-PH" dirty="0"/>
          </a:p>
        </p:txBody>
      </p:sp>
      <p:cxnSp>
        <p:nvCxnSpPr>
          <p:cNvPr id="64" name="Straight Connector 63"/>
          <p:cNvCxnSpPr/>
          <p:nvPr/>
        </p:nvCxnSpPr>
        <p:spPr>
          <a:xfrm>
            <a:off x="4811711" y="5126708"/>
            <a:ext cx="1752172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533876" y="4965293"/>
            <a:ext cx="1114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electrons</a:t>
            </a:r>
            <a:endParaRPr lang="fil-PH" dirty="0"/>
          </a:p>
        </p:txBody>
      </p:sp>
      <p:sp>
        <p:nvSpPr>
          <p:cNvPr id="66" name="TextBox 65"/>
          <p:cNvSpPr txBox="1"/>
          <p:nvPr/>
        </p:nvSpPr>
        <p:spPr>
          <a:xfrm>
            <a:off x="3496961" y="5728059"/>
            <a:ext cx="23265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4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The Nucleus</a:t>
            </a:r>
            <a:endParaRPr lang="fil-PH" sz="2400" b="1" dirty="0">
              <a:solidFill>
                <a:srgbClr val="CC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15393" y="1949049"/>
            <a:ext cx="64524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Composition of an ATOM</a:t>
            </a:r>
            <a:endParaRPr lang="fil-PH" sz="36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54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9" grpId="0"/>
      <p:bldP spid="20" grpId="0"/>
      <p:bldP spid="22" grpId="0"/>
      <p:bldP spid="23" grpId="0"/>
      <p:bldP spid="24" grpId="0"/>
      <p:bldP spid="26" grpId="0"/>
      <p:bldP spid="27" grpId="0"/>
      <p:bldP spid="28" grpId="0"/>
      <p:bldP spid="30" grpId="0"/>
      <p:bldP spid="31" grpId="0"/>
      <p:bldP spid="32" grpId="0"/>
      <p:bldP spid="34" grpId="0"/>
      <p:bldP spid="36" grpId="0"/>
      <p:bldP spid="37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3" grpId="0"/>
      <p:bldP spid="65" grpId="0"/>
      <p:bldP spid="6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6" name="Oval 5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Oval 66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dirty="0"/>
          </a:p>
        </p:txBody>
      </p:sp>
      <p:cxnSp>
        <p:nvCxnSpPr>
          <p:cNvPr id="50" name="Straight Connector 49"/>
          <p:cNvCxnSpPr/>
          <p:nvPr/>
        </p:nvCxnSpPr>
        <p:spPr>
          <a:xfrm>
            <a:off x="2743200" y="3264187"/>
            <a:ext cx="1752172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4465365" y="3102772"/>
            <a:ext cx="41440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Carbon, Hydrogen, Oxygen &amp; Nitrogen</a:t>
            </a:r>
          </a:p>
          <a:p>
            <a:endParaRPr lang="fil-PH" dirty="0"/>
          </a:p>
          <a:p>
            <a:r>
              <a:rPr lang="fil-PH" dirty="0" smtClean="0"/>
              <a:t>(insert photo here)</a:t>
            </a:r>
            <a:endParaRPr lang="fil-PH" dirty="0"/>
          </a:p>
        </p:txBody>
      </p:sp>
      <p:cxnSp>
        <p:nvCxnSpPr>
          <p:cNvPr id="62" name="Straight Connector 61"/>
          <p:cNvCxnSpPr/>
          <p:nvPr/>
        </p:nvCxnSpPr>
        <p:spPr>
          <a:xfrm>
            <a:off x="2651033" y="4965292"/>
            <a:ext cx="1752172" cy="0"/>
          </a:xfrm>
          <a:prstGeom prst="line">
            <a:avLst/>
          </a:prstGeom>
          <a:ln w="12700"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73198" y="4803877"/>
            <a:ext cx="3780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Ca, P, I, S, Fe, Zn, Na, Cl, F, Cu, K </a:t>
            </a:r>
            <a:endParaRPr lang="fil-PH" dirty="0"/>
          </a:p>
        </p:txBody>
      </p:sp>
      <p:sp>
        <p:nvSpPr>
          <p:cNvPr id="66" name="TextBox 65"/>
          <p:cNvSpPr txBox="1"/>
          <p:nvPr/>
        </p:nvSpPr>
        <p:spPr>
          <a:xfrm>
            <a:off x="1600200" y="2971800"/>
            <a:ext cx="132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3200" b="1" dirty="0" smtClean="0">
                <a:solidFill>
                  <a:srgbClr val="CC3300"/>
                </a:solidFill>
                <a:latin typeface="Segoe Script" pitchFamily="34" charset="0"/>
              </a:rPr>
              <a:t>98%</a:t>
            </a:r>
            <a:endParaRPr lang="fil-PH" sz="32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1589261" y="4672905"/>
            <a:ext cx="13203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3200" b="1" dirty="0" smtClean="0">
                <a:solidFill>
                  <a:srgbClr val="CC3300"/>
                </a:solidFill>
                <a:latin typeface="Segoe Script" pitchFamily="34" charset="0"/>
              </a:rPr>
              <a:t>2%</a:t>
            </a:r>
            <a:endParaRPr lang="fil-PH" sz="3200" b="1" dirty="0">
              <a:solidFill>
                <a:srgbClr val="CC3300"/>
              </a:solidFill>
              <a:latin typeface="Segoe Script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39711" y="2006025"/>
            <a:ext cx="54280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Elements &amp; Compounds</a:t>
            </a:r>
            <a:endParaRPr lang="fil-P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3" grpId="0"/>
      <p:bldP spid="66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6" name="Oval 5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Oval 66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dirty="0"/>
          </a:p>
        </p:txBody>
      </p:sp>
      <p:sp>
        <p:nvSpPr>
          <p:cNvPr id="51" name="TextBox 50"/>
          <p:cNvSpPr txBox="1"/>
          <p:nvPr/>
        </p:nvSpPr>
        <p:spPr>
          <a:xfrm>
            <a:off x="2922812" y="3059668"/>
            <a:ext cx="58544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/>
              <a:t>Complete transfer of electron from one atom to another</a:t>
            </a:r>
            <a:endParaRPr lang="fil-PH" dirty="0"/>
          </a:p>
        </p:txBody>
      </p:sp>
      <p:sp>
        <p:nvSpPr>
          <p:cNvPr id="66" name="TextBox 65"/>
          <p:cNvSpPr txBox="1"/>
          <p:nvPr/>
        </p:nvSpPr>
        <p:spPr>
          <a:xfrm>
            <a:off x="526791" y="2971800"/>
            <a:ext cx="2749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8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Ionic Bond</a:t>
            </a:r>
            <a:endParaRPr lang="fil-PH" sz="2800" b="1" dirty="0">
              <a:solidFill>
                <a:schemeClr val="accent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08505" y="4047292"/>
            <a:ext cx="4427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/>
              <a:t>Na</a:t>
            </a:r>
            <a:endParaRPr lang="fil-PH" sz="1400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2936195" y="3319046"/>
            <a:ext cx="1343638" cy="2050317"/>
            <a:chOff x="4296998" y="3048000"/>
            <a:chExt cx="1343638" cy="2050317"/>
          </a:xfrm>
        </p:grpSpPr>
        <p:sp>
          <p:nvSpPr>
            <p:cNvPr id="16" name="TextBox 15"/>
            <p:cNvSpPr txBox="1"/>
            <p:nvPr/>
          </p:nvSpPr>
          <p:spPr>
            <a:xfrm>
              <a:off x="4296998" y="3048000"/>
              <a:ext cx="134363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/>
                <a:t>    ..</a:t>
              </a:r>
            </a:p>
            <a:p>
              <a:r>
                <a:rPr lang="fil-PH" sz="3600" b="1" dirty="0" smtClean="0"/>
                <a:t> :      :</a:t>
              </a:r>
            </a:p>
            <a:p>
              <a:r>
                <a:rPr lang="fil-PH" sz="3600" b="1" dirty="0"/>
                <a:t> </a:t>
              </a:r>
              <a:r>
                <a:rPr lang="fil-PH" sz="3600" b="1" dirty="0" smtClean="0"/>
                <a:t> </a:t>
              </a:r>
              <a:endParaRPr lang="fil-PH" sz="3600" b="1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495800" y="3897988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/>
                <a:t>  ..</a:t>
              </a:r>
            </a:p>
            <a:p>
              <a:r>
                <a:rPr lang="fil-PH" sz="3600" b="1" dirty="0"/>
                <a:t> </a:t>
              </a:r>
              <a:r>
                <a:rPr lang="fil-PH" sz="3600" b="1" dirty="0" smtClean="0"/>
                <a:t> </a:t>
              </a:r>
              <a:endParaRPr lang="fil-PH" sz="3600" b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11197" y="3618818"/>
            <a:ext cx="838200" cy="982834"/>
            <a:chOff x="4572000" y="3347772"/>
            <a:chExt cx="838200" cy="982834"/>
          </a:xfrm>
        </p:grpSpPr>
        <p:sp>
          <p:nvSpPr>
            <p:cNvPr id="9" name="TextBox 8"/>
            <p:cNvSpPr txBox="1"/>
            <p:nvPr/>
          </p:nvSpPr>
          <p:spPr>
            <a:xfrm>
              <a:off x="4822624" y="3347772"/>
              <a:ext cx="336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/>
                <a:t>.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822624" y="3581400"/>
              <a:ext cx="336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/>
                <a:t>.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4572000" y="3489129"/>
              <a:ext cx="838200" cy="8414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22" name="Oval 21"/>
            <p:cNvSpPr/>
            <p:nvPr/>
          </p:nvSpPr>
          <p:spPr>
            <a:xfrm>
              <a:off x="4822624" y="3746594"/>
              <a:ext cx="336952" cy="3307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12" name="Oval 11"/>
          <p:cNvSpPr/>
          <p:nvPr/>
        </p:nvSpPr>
        <p:spPr>
          <a:xfrm>
            <a:off x="2966202" y="3504457"/>
            <a:ext cx="1311795" cy="13291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/>
          </a:p>
        </p:txBody>
      </p:sp>
      <p:sp>
        <p:nvSpPr>
          <p:cNvPr id="25" name="TextBox 24"/>
          <p:cNvSpPr txBox="1"/>
          <p:nvPr/>
        </p:nvSpPr>
        <p:spPr>
          <a:xfrm>
            <a:off x="4125597" y="3776246"/>
            <a:ext cx="33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642156" y="4004846"/>
            <a:ext cx="37542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1400" b="1" dirty="0" smtClean="0">
                <a:solidFill>
                  <a:srgbClr val="006600"/>
                </a:solidFill>
              </a:rPr>
              <a:t>Cl</a:t>
            </a:r>
            <a:endParaRPr lang="fil-PH" sz="1400" b="1" dirty="0">
              <a:solidFill>
                <a:srgbClr val="006600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123962" y="3261304"/>
            <a:ext cx="1343638" cy="2073321"/>
            <a:chOff x="4251114" y="3032704"/>
            <a:chExt cx="1343638" cy="2073321"/>
          </a:xfrm>
        </p:grpSpPr>
        <p:sp>
          <p:nvSpPr>
            <p:cNvPr id="36" name="TextBox 35"/>
            <p:cNvSpPr txBox="1"/>
            <p:nvPr/>
          </p:nvSpPr>
          <p:spPr>
            <a:xfrm>
              <a:off x="4251114" y="3032704"/>
              <a:ext cx="1343638" cy="17543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>
                  <a:solidFill>
                    <a:srgbClr val="006600"/>
                  </a:solidFill>
                </a:rPr>
                <a:t>    ..</a:t>
              </a:r>
            </a:p>
            <a:p>
              <a:r>
                <a:rPr lang="fil-PH" sz="3600" b="1" dirty="0" smtClean="0">
                  <a:solidFill>
                    <a:srgbClr val="006600"/>
                  </a:solidFill>
                </a:rPr>
                <a:t> :      :</a:t>
              </a:r>
            </a:p>
            <a:p>
              <a:r>
                <a:rPr lang="fil-PH" sz="3600" b="1" dirty="0">
                  <a:solidFill>
                    <a:srgbClr val="006600"/>
                  </a:solidFill>
                </a:rPr>
                <a:t> </a:t>
              </a:r>
              <a:r>
                <a:rPr lang="fil-PH" sz="3600" b="1" dirty="0" smtClean="0">
                  <a:solidFill>
                    <a:srgbClr val="006600"/>
                  </a:solidFill>
                </a:rPr>
                <a:t> </a:t>
              </a:r>
              <a:endParaRPr lang="fil-PH" sz="3600" b="1" dirty="0">
                <a:solidFill>
                  <a:srgbClr val="006600"/>
                </a:solidFill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566677" y="3905696"/>
              <a:ext cx="723275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>
                  <a:solidFill>
                    <a:srgbClr val="006600"/>
                  </a:solidFill>
                </a:rPr>
                <a:t>  ..</a:t>
              </a:r>
            </a:p>
            <a:p>
              <a:r>
                <a:rPr lang="fil-PH" sz="3600" b="1" dirty="0">
                  <a:solidFill>
                    <a:srgbClr val="006600"/>
                  </a:solidFill>
                </a:rPr>
                <a:t> </a:t>
              </a:r>
              <a:r>
                <a:rPr lang="fil-PH" sz="3600" b="1" dirty="0" smtClean="0">
                  <a:solidFill>
                    <a:srgbClr val="006600"/>
                  </a:solidFill>
                </a:rPr>
                <a:t> </a:t>
              </a:r>
              <a:endParaRPr lang="fil-PH" sz="3600" b="1" dirty="0">
                <a:solidFill>
                  <a:srgbClr val="006600"/>
                </a:solidFill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444848" y="3566109"/>
            <a:ext cx="838200" cy="993097"/>
            <a:chOff x="4572000" y="3337509"/>
            <a:chExt cx="838200" cy="993097"/>
          </a:xfrm>
        </p:grpSpPr>
        <p:sp>
          <p:nvSpPr>
            <p:cNvPr id="39" name="TextBox 38"/>
            <p:cNvSpPr txBox="1"/>
            <p:nvPr/>
          </p:nvSpPr>
          <p:spPr>
            <a:xfrm>
              <a:off x="4814426" y="3337509"/>
              <a:ext cx="336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4832752" y="3581400"/>
              <a:ext cx="3369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3600" b="1" dirty="0" smtClean="0">
                  <a:solidFill>
                    <a:srgbClr val="006600"/>
                  </a:solidFill>
                </a:rPr>
                <a:t>.</a:t>
              </a:r>
            </a:p>
          </p:txBody>
        </p:sp>
        <p:sp>
          <p:nvSpPr>
            <p:cNvPr id="41" name="Oval 40"/>
            <p:cNvSpPr/>
            <p:nvPr/>
          </p:nvSpPr>
          <p:spPr>
            <a:xfrm>
              <a:off x="4572000" y="3489129"/>
              <a:ext cx="838200" cy="841477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>
                <a:solidFill>
                  <a:srgbClr val="006600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822624" y="3746594"/>
              <a:ext cx="336952" cy="33073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>
                <a:solidFill>
                  <a:srgbClr val="006600"/>
                </a:solidFill>
              </a:endParaRPr>
            </a:p>
          </p:txBody>
        </p:sp>
      </p:grpSp>
      <p:sp>
        <p:nvSpPr>
          <p:cNvPr id="43" name="Oval 42"/>
          <p:cNvSpPr/>
          <p:nvPr/>
        </p:nvSpPr>
        <p:spPr>
          <a:xfrm>
            <a:off x="6199853" y="3462011"/>
            <a:ext cx="1311795" cy="132915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rgbClr val="0066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434143" y="43483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 ..</a:t>
            </a:r>
          </a:p>
          <a:p>
            <a:r>
              <a:rPr lang="fil-PH" sz="3600" b="1" dirty="0">
                <a:solidFill>
                  <a:srgbClr val="006600"/>
                </a:solidFill>
              </a:rPr>
              <a:t> </a:t>
            </a:r>
            <a:r>
              <a:rPr lang="fil-PH" sz="3600" b="1" dirty="0" smtClean="0">
                <a:solidFill>
                  <a:srgbClr val="006600"/>
                </a:solidFill>
              </a:rPr>
              <a:t> </a:t>
            </a:r>
            <a:endParaRPr lang="fil-PH" sz="3600" b="1" dirty="0">
              <a:solidFill>
                <a:srgbClr val="0066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400800" y="2990671"/>
            <a:ext cx="72327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6600"/>
                </a:solidFill>
              </a:rPr>
              <a:t>  </a:t>
            </a:r>
            <a:r>
              <a:rPr lang="fil-PH" sz="3600" b="1" dirty="0" smtClean="0">
                <a:solidFill>
                  <a:srgbClr val="0000CC"/>
                </a:solidFill>
              </a:rPr>
              <a:t>..</a:t>
            </a:r>
          </a:p>
          <a:p>
            <a:r>
              <a:rPr lang="fil-PH" sz="3600" b="1" dirty="0">
                <a:solidFill>
                  <a:srgbClr val="006600"/>
                </a:solidFill>
              </a:rPr>
              <a:t> </a:t>
            </a:r>
            <a:r>
              <a:rPr lang="fil-PH" sz="3600" b="1" dirty="0" smtClean="0">
                <a:solidFill>
                  <a:srgbClr val="006600"/>
                </a:solidFill>
              </a:rPr>
              <a:t> </a:t>
            </a:r>
            <a:endParaRPr lang="fil-PH" sz="3600" b="1" dirty="0">
              <a:solidFill>
                <a:srgbClr val="0066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7376996" y="381000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:</a:t>
            </a:r>
            <a:r>
              <a:rPr lang="fil-PH" sz="3600" b="1" dirty="0" smtClean="0">
                <a:solidFill>
                  <a:srgbClr val="006600"/>
                </a:solidFill>
              </a:rPr>
              <a:t> </a:t>
            </a:r>
            <a:endParaRPr lang="fil-PH" sz="3600" b="1" dirty="0">
              <a:solidFill>
                <a:srgbClr val="006600"/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019800" y="3849469"/>
            <a:ext cx="3369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339" y="4914460"/>
            <a:ext cx="4639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SODIUM</a:t>
            </a:r>
            <a:r>
              <a:rPr lang="fil-PH" dirty="0" smtClean="0">
                <a:solidFill>
                  <a:srgbClr val="0000CC"/>
                </a:solidFill>
              </a:rPr>
              <a:t> </a:t>
            </a:r>
            <a:r>
              <a:rPr lang="fil-PH" dirty="0" smtClean="0"/>
              <a:t>          donated  to         </a:t>
            </a:r>
            <a:r>
              <a:rPr lang="fil-PH" dirty="0" smtClean="0">
                <a:solidFill>
                  <a:srgbClr val="0000CC"/>
                </a:solidFill>
              </a:rPr>
              <a:t>CHLORINE</a:t>
            </a:r>
            <a:endParaRPr lang="fil-PH" dirty="0">
              <a:solidFill>
                <a:srgbClr val="0000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094155" y="5630175"/>
            <a:ext cx="58096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Complete transfer of electrons</a:t>
            </a:r>
            <a:endParaRPr lang="fil-PH" sz="28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257800" y="1949049"/>
            <a:ext cx="378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Chemical Bonds</a:t>
            </a:r>
            <a:endParaRPr lang="fil-P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822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4.21965E-6 L 0.20538 -0.01988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60" y="-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6" grpId="0"/>
      <p:bldP spid="12" grpId="0" animBg="1"/>
      <p:bldP spid="25" grpId="0"/>
      <p:bldP spid="25" grpId="1"/>
      <p:bldP spid="43" grpId="0" animBg="1"/>
      <p:bldP spid="45" grpId="0"/>
      <p:bldP spid="46" grpId="0"/>
      <p:bldP spid="59" grpId="0"/>
      <p:bldP spid="60" grpId="0"/>
      <p:bldP spid="13" grpId="0"/>
      <p:bldP spid="6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6" name="Oval 5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Oval 66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dirty="0"/>
          </a:p>
        </p:txBody>
      </p:sp>
      <p:sp>
        <p:nvSpPr>
          <p:cNvPr id="51" name="TextBox 50"/>
          <p:cNvSpPr txBox="1"/>
          <p:nvPr/>
        </p:nvSpPr>
        <p:spPr>
          <a:xfrm>
            <a:off x="3501661" y="3059668"/>
            <a:ext cx="472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Sharing of electrons between atoms</a:t>
            </a:r>
            <a:endParaRPr lang="fil-PH" dirty="0"/>
          </a:p>
        </p:txBody>
      </p:sp>
      <p:sp>
        <p:nvSpPr>
          <p:cNvPr id="66" name="TextBox 65"/>
          <p:cNvSpPr txBox="1"/>
          <p:nvPr/>
        </p:nvSpPr>
        <p:spPr>
          <a:xfrm>
            <a:off x="526792" y="2971800"/>
            <a:ext cx="309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8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Covalent Bond</a:t>
            </a:r>
            <a:endParaRPr lang="fil-PH" sz="2800" b="1" dirty="0">
              <a:solidFill>
                <a:schemeClr val="accent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886200" y="3686889"/>
            <a:ext cx="1308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.      .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166862" y="3802832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11339" y="4914460"/>
            <a:ext cx="4873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HYDROGEN  </a:t>
            </a:r>
            <a:r>
              <a:rPr lang="fil-PH" dirty="0" smtClean="0"/>
              <a:t>shared  </a:t>
            </a:r>
            <a:r>
              <a:rPr lang="fil-PH" dirty="0" smtClean="0"/>
              <a:t>electrons  to  </a:t>
            </a:r>
            <a:r>
              <a:rPr lang="fil-PH" dirty="0" smtClean="0">
                <a:solidFill>
                  <a:srgbClr val="0000CC"/>
                </a:solidFill>
              </a:rPr>
              <a:t>OXYGEN</a:t>
            </a:r>
            <a:endParaRPr lang="fil-PH" dirty="0">
              <a:solidFill>
                <a:srgbClr val="0000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35990" y="563017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 of electrons</a:t>
            </a:r>
            <a:endParaRPr lang="fil-PH" sz="28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21236" y="3760324"/>
            <a:ext cx="776336" cy="756286"/>
            <a:chOff x="4221236" y="3760324"/>
            <a:chExt cx="776336" cy="756286"/>
          </a:xfrm>
        </p:grpSpPr>
        <p:sp>
          <p:nvSpPr>
            <p:cNvPr id="12" name="Oval 11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3810000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2800" b="1" dirty="0"/>
                <a:t>O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5379326" y="4043326"/>
            <a:ext cx="507086" cy="506556"/>
            <a:chOff x="4221236" y="3760324"/>
            <a:chExt cx="776336" cy="756286"/>
          </a:xfrm>
        </p:grpSpPr>
        <p:sp>
          <p:nvSpPr>
            <p:cNvPr id="47" name="Oval 46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4343400" y="3809999"/>
              <a:ext cx="604215" cy="551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b="1" dirty="0" smtClean="0"/>
                <a:t>H</a:t>
              </a:r>
              <a:endParaRPr lang="fil-PH" b="1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3236407" y="4091774"/>
            <a:ext cx="507086" cy="506556"/>
            <a:chOff x="4221236" y="3760324"/>
            <a:chExt cx="776336" cy="756286"/>
          </a:xfrm>
        </p:grpSpPr>
        <p:sp>
          <p:nvSpPr>
            <p:cNvPr id="50" name="Oval 49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343400" y="3809999"/>
              <a:ext cx="604215" cy="55141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b="1" dirty="0" smtClean="0"/>
                <a:t>H</a:t>
              </a:r>
              <a:endParaRPr lang="fil-PH" b="1" dirty="0"/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3573087" y="3815301"/>
            <a:ext cx="30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.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3806695" y="4138467"/>
            <a:ext cx="414541" cy="122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 flipV="1">
            <a:off x="4998957" y="4138467"/>
            <a:ext cx="380369" cy="1227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84748" y="3486835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3200" b="1" dirty="0" smtClean="0">
                <a:solidFill>
                  <a:srgbClr val="FF0000"/>
                </a:solidFill>
                <a:latin typeface="Segoe Script" pitchFamily="34" charset="0"/>
              </a:rPr>
              <a:t>Polar</a:t>
            </a:r>
            <a:endParaRPr lang="fil-PH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1431" y="3963888"/>
            <a:ext cx="23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Different atoms share an electron </a:t>
            </a:r>
            <a:endParaRPr lang="fil-PH" dirty="0"/>
          </a:p>
        </p:txBody>
      </p:sp>
      <p:sp>
        <p:nvSpPr>
          <p:cNvPr id="28" name="TextBox 27"/>
          <p:cNvSpPr txBox="1"/>
          <p:nvPr/>
        </p:nvSpPr>
        <p:spPr>
          <a:xfrm>
            <a:off x="5257800" y="1949049"/>
            <a:ext cx="378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Chemical Bonds</a:t>
            </a:r>
            <a:endParaRPr lang="fil-P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95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6" grpId="0"/>
      <p:bldP spid="45" grpId="0"/>
      <p:bldP spid="46" grpId="0"/>
      <p:bldP spid="13" grpId="0"/>
      <p:bldP spid="61" grpId="0"/>
      <p:bldP spid="53" grpId="0"/>
      <p:bldP spid="54" grpId="0"/>
      <p:bldP spid="5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3746594"/>
            <a:ext cx="2970455" cy="2912733"/>
            <a:chOff x="0" y="3746594"/>
            <a:chExt cx="2970455" cy="2912733"/>
          </a:xfrm>
        </p:grpSpPr>
        <p:sp>
          <p:nvSpPr>
            <p:cNvPr id="6" name="Oval 5"/>
            <p:cNvSpPr/>
            <p:nvPr/>
          </p:nvSpPr>
          <p:spPr>
            <a:xfrm>
              <a:off x="0" y="4077325"/>
              <a:ext cx="2514600" cy="2514600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7" name="Oval 66"/>
            <p:cNvSpPr/>
            <p:nvPr/>
          </p:nvSpPr>
          <p:spPr>
            <a:xfrm>
              <a:off x="1217855" y="4965292"/>
              <a:ext cx="1752600" cy="1694035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68" name="Oval 67"/>
            <p:cNvSpPr/>
            <p:nvPr/>
          </p:nvSpPr>
          <p:spPr>
            <a:xfrm>
              <a:off x="265355" y="3746594"/>
              <a:ext cx="1828800" cy="1883581"/>
            </a:xfrm>
            <a:prstGeom prst="ellipse">
              <a:avLst/>
            </a:prstGeom>
            <a:solidFill>
              <a:schemeClr val="bg2">
                <a:lumMod val="75000"/>
                <a:alpha val="42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l-PH" b="1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ATOMIC STRUCTURE</a:t>
            </a:r>
            <a:endParaRPr lang="fil-PH" dirty="0"/>
          </a:p>
        </p:txBody>
      </p:sp>
      <p:sp>
        <p:nvSpPr>
          <p:cNvPr id="51" name="TextBox 50"/>
          <p:cNvSpPr txBox="1"/>
          <p:nvPr/>
        </p:nvSpPr>
        <p:spPr>
          <a:xfrm>
            <a:off x="3501661" y="3059668"/>
            <a:ext cx="472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Sharing of electrons between atoms</a:t>
            </a:r>
            <a:endParaRPr lang="fil-PH" dirty="0"/>
          </a:p>
        </p:txBody>
      </p:sp>
      <p:sp>
        <p:nvSpPr>
          <p:cNvPr id="66" name="TextBox 65"/>
          <p:cNvSpPr txBox="1"/>
          <p:nvPr/>
        </p:nvSpPr>
        <p:spPr>
          <a:xfrm>
            <a:off x="526792" y="2971800"/>
            <a:ext cx="3095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2800" b="1" dirty="0" smtClean="0">
                <a:solidFill>
                  <a:schemeClr val="accent2">
                    <a:lumMod val="50000"/>
                  </a:schemeClr>
                </a:solidFill>
                <a:latin typeface="Segoe Script" pitchFamily="34" charset="0"/>
              </a:rPr>
              <a:t>Covalent Bond</a:t>
            </a:r>
            <a:endParaRPr lang="fil-PH" sz="2800" b="1" dirty="0">
              <a:solidFill>
                <a:schemeClr val="accent2">
                  <a:lumMod val="50000"/>
                </a:schemeClr>
              </a:solidFill>
              <a:latin typeface="Segoe Script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47996" y="3818272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362200" y="4914460"/>
            <a:ext cx="599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dirty="0" smtClean="0">
                <a:solidFill>
                  <a:srgbClr val="FF0000"/>
                </a:solidFill>
              </a:rPr>
              <a:t>2 OXYGEN</a:t>
            </a:r>
            <a:r>
              <a:rPr lang="fil-PH" dirty="0" smtClean="0">
                <a:solidFill>
                  <a:srgbClr val="FF0000"/>
                </a:solidFill>
              </a:rPr>
              <a:t>   </a:t>
            </a:r>
            <a:r>
              <a:rPr lang="fil-PH" dirty="0" smtClean="0"/>
              <a:t>shared </a:t>
            </a:r>
            <a:r>
              <a:rPr lang="fil-PH" dirty="0" smtClean="0"/>
              <a:t>electrons  </a:t>
            </a:r>
            <a:r>
              <a:rPr lang="fil-PH" dirty="0" smtClean="0"/>
              <a:t>to form a </a:t>
            </a:r>
            <a:r>
              <a:rPr lang="fil-PH" dirty="0" smtClean="0">
                <a:solidFill>
                  <a:schemeClr val="accent2">
                    <a:lumMod val="50000"/>
                  </a:schemeClr>
                </a:solidFill>
              </a:rPr>
              <a:t>dipolar</a:t>
            </a:r>
            <a:r>
              <a:rPr lang="fil-PH" dirty="0" smtClean="0"/>
              <a:t> molecule</a:t>
            </a:r>
            <a:endParaRPr lang="fil-PH" dirty="0">
              <a:solidFill>
                <a:srgbClr val="0000CC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935990" y="5630175"/>
            <a:ext cx="39982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2800" b="1" u="sng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Sharing of electrons</a:t>
            </a:r>
            <a:endParaRPr lang="fil-PH" sz="2800" b="1" u="sng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221236" y="3760324"/>
            <a:ext cx="776336" cy="756286"/>
            <a:chOff x="4221236" y="3760324"/>
            <a:chExt cx="776336" cy="756286"/>
          </a:xfrm>
        </p:grpSpPr>
        <p:sp>
          <p:nvSpPr>
            <p:cNvPr id="12" name="Oval 11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343400" y="3810000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2800" b="1" dirty="0"/>
                <a:t>O</a:t>
              </a:r>
            </a:p>
          </p:txBody>
        </p:sp>
      </p:grpSp>
      <p:cxnSp>
        <p:nvCxnSpPr>
          <p:cNvPr id="18" name="Straight Connector 17"/>
          <p:cNvCxnSpPr/>
          <p:nvPr/>
        </p:nvCxnSpPr>
        <p:spPr>
          <a:xfrm>
            <a:off x="3923851" y="4267199"/>
            <a:ext cx="343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484748" y="3486835"/>
            <a:ext cx="26592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sz="3200" b="1" dirty="0" smtClean="0">
                <a:solidFill>
                  <a:srgbClr val="FF0000"/>
                </a:solidFill>
                <a:latin typeface="Segoe Script" pitchFamily="34" charset="0"/>
              </a:rPr>
              <a:t>Non-Polar</a:t>
            </a:r>
            <a:endParaRPr lang="fil-PH" sz="3200" b="1" dirty="0">
              <a:solidFill>
                <a:srgbClr val="FF0000"/>
              </a:solidFill>
              <a:latin typeface="Segoe Script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551431" y="3963888"/>
            <a:ext cx="23639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l-PH" dirty="0" smtClean="0"/>
              <a:t>Same atoms share an electron </a:t>
            </a:r>
            <a:endParaRPr lang="fil-PH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3923851" y="4114800"/>
            <a:ext cx="343349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657600" y="3810000"/>
            <a:ext cx="4716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600" b="1" dirty="0" smtClean="0">
                <a:solidFill>
                  <a:srgbClr val="0000CC"/>
                </a:solidFill>
              </a:rPr>
              <a:t> :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3180857" y="3815714"/>
            <a:ext cx="776336" cy="756286"/>
            <a:chOff x="4221236" y="3760324"/>
            <a:chExt cx="776336" cy="756286"/>
          </a:xfrm>
        </p:grpSpPr>
        <p:sp>
          <p:nvSpPr>
            <p:cNvPr id="34" name="Oval 33"/>
            <p:cNvSpPr/>
            <p:nvPr/>
          </p:nvSpPr>
          <p:spPr>
            <a:xfrm>
              <a:off x="4221236" y="3760324"/>
              <a:ext cx="776336" cy="75628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il-PH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343400" y="3810000"/>
              <a:ext cx="4796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il-PH" sz="2800" b="1" dirty="0"/>
                <a:t>O</a:t>
              </a:r>
            </a:p>
          </p:txBody>
        </p:sp>
      </p:grpSp>
      <p:sp>
        <p:nvSpPr>
          <p:cNvPr id="10" name="Equal 9"/>
          <p:cNvSpPr/>
          <p:nvPr/>
        </p:nvSpPr>
        <p:spPr>
          <a:xfrm>
            <a:off x="5120820" y="4038214"/>
            <a:ext cx="361513" cy="311285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l-PH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82333" y="3725938"/>
            <a:ext cx="9460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</a:t>
            </a:r>
            <a:r>
              <a:rPr lang="fil-PH" sz="48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fil-PH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57800" y="1949049"/>
            <a:ext cx="37898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l-PH" sz="32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Chemical Bonds</a:t>
            </a:r>
            <a:endParaRPr lang="fil-PH" sz="32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83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3" grpId="0"/>
      <p:bldP spid="61" grpId="0"/>
      <p:bldP spid="54" grpId="0"/>
      <p:bldP spid="55" grpId="0"/>
      <p:bldP spid="32" grpId="0"/>
      <p:bldP spid="10" grpId="0" animBg="1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486</TotalTime>
  <Words>1094</Words>
  <Application>Microsoft Office PowerPoint</Application>
  <PresentationFormat>On-screen Show (4:3)</PresentationFormat>
  <Paragraphs>472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Urban</vt:lpstr>
      <vt:lpstr>CHAPTER </vt:lpstr>
      <vt:lpstr>SPECIFIC OBJECTIVES</vt:lpstr>
      <vt:lpstr>THE ATOMIC STRUCTURE</vt:lpstr>
      <vt:lpstr>THE ATOMIC STRUCTURE</vt:lpstr>
      <vt:lpstr>THE ATOMIC STRUCTURE</vt:lpstr>
      <vt:lpstr>THE ATOMIC STRUCTURE</vt:lpstr>
      <vt:lpstr>THE ATOMIC STRUCTURE</vt:lpstr>
      <vt:lpstr>THE ATOMIC STRUCTURE</vt:lpstr>
      <vt:lpstr>THE ATOMIC STRUCTURE</vt:lpstr>
      <vt:lpstr>THE ATOMIC STRUCTURE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BIOCHEMICAL  REACTIONS of the  LIVING ORGANISMS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</dc:title>
  <dc:creator>Roselyn</dc:creator>
  <cp:lastModifiedBy>Roselyn</cp:lastModifiedBy>
  <cp:revision>194</cp:revision>
  <dcterms:created xsi:type="dcterms:W3CDTF">2010-11-21T12:53:17Z</dcterms:created>
  <dcterms:modified xsi:type="dcterms:W3CDTF">2010-11-22T04:57:07Z</dcterms:modified>
</cp:coreProperties>
</file>